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12"/>
  </p:notesMasterIdLst>
  <p:handoutMasterIdLst>
    <p:handoutMasterId r:id="rId13"/>
  </p:handoutMasterIdLst>
  <p:sldIdLst>
    <p:sldId id="278" r:id="rId2"/>
    <p:sldId id="288" r:id="rId3"/>
    <p:sldId id="291" r:id="rId4"/>
    <p:sldId id="293" r:id="rId5"/>
    <p:sldId id="289" r:id="rId6"/>
    <p:sldId id="290" r:id="rId7"/>
    <p:sldId id="294" r:id="rId8"/>
    <p:sldId id="292" r:id="rId9"/>
    <p:sldId id="295" r:id="rId10"/>
    <p:sldId id="296" r:id="rId11"/>
  </p:sldIdLst>
  <p:sldSz cx="9144000" cy="6858000" type="screen4x3"/>
  <p:notesSz cx="6881813" cy="9296400"/>
  <p:defaultTextStyle>
    <a:defPPr>
      <a:defRPr lang="en-US"/>
    </a:defPPr>
    <a:lvl1pPr algn="l" rtl="0" fontAlgn="base">
      <a:spcBef>
        <a:spcPct val="0"/>
      </a:spcBef>
      <a:spcAft>
        <a:spcPct val="0"/>
      </a:spcAft>
      <a:defRPr sz="2400" kern="1200">
        <a:solidFill>
          <a:schemeClr val="tx1"/>
        </a:solidFill>
        <a:latin typeface="Times New Roman" charset="0"/>
        <a:ea typeface="ＭＳ Ｐゴシック" charset="-128"/>
        <a:cs typeface="+mn-cs"/>
      </a:defRPr>
    </a:lvl1pPr>
    <a:lvl2pPr marL="457200" algn="l" rtl="0" fontAlgn="base">
      <a:spcBef>
        <a:spcPct val="0"/>
      </a:spcBef>
      <a:spcAft>
        <a:spcPct val="0"/>
      </a:spcAft>
      <a:defRPr sz="2400" kern="1200">
        <a:solidFill>
          <a:schemeClr val="tx1"/>
        </a:solidFill>
        <a:latin typeface="Times New Roman" charset="0"/>
        <a:ea typeface="ＭＳ Ｐゴシック" charset="-128"/>
        <a:cs typeface="+mn-cs"/>
      </a:defRPr>
    </a:lvl2pPr>
    <a:lvl3pPr marL="914400" algn="l" rtl="0" fontAlgn="base">
      <a:spcBef>
        <a:spcPct val="0"/>
      </a:spcBef>
      <a:spcAft>
        <a:spcPct val="0"/>
      </a:spcAft>
      <a:defRPr sz="2400" kern="1200">
        <a:solidFill>
          <a:schemeClr val="tx1"/>
        </a:solidFill>
        <a:latin typeface="Times New Roman" charset="0"/>
        <a:ea typeface="ＭＳ Ｐゴシック" charset="-128"/>
        <a:cs typeface="+mn-cs"/>
      </a:defRPr>
    </a:lvl3pPr>
    <a:lvl4pPr marL="1371600" algn="l" rtl="0" fontAlgn="base">
      <a:spcBef>
        <a:spcPct val="0"/>
      </a:spcBef>
      <a:spcAft>
        <a:spcPct val="0"/>
      </a:spcAft>
      <a:defRPr sz="2400" kern="1200">
        <a:solidFill>
          <a:schemeClr val="tx1"/>
        </a:solidFill>
        <a:latin typeface="Times New Roman" charset="0"/>
        <a:ea typeface="ＭＳ Ｐゴシック" charset="-128"/>
        <a:cs typeface="+mn-cs"/>
      </a:defRPr>
    </a:lvl4pPr>
    <a:lvl5pPr marL="1828800" algn="l" rtl="0" fontAlgn="base">
      <a:spcBef>
        <a:spcPct val="0"/>
      </a:spcBef>
      <a:spcAft>
        <a:spcPct val="0"/>
      </a:spcAft>
      <a:defRPr sz="2400" kern="1200">
        <a:solidFill>
          <a:schemeClr val="tx1"/>
        </a:solidFill>
        <a:latin typeface="Times New Roman" charset="0"/>
        <a:ea typeface="ＭＳ Ｐゴシック" charset="-128"/>
        <a:cs typeface="+mn-cs"/>
      </a:defRPr>
    </a:lvl5pPr>
    <a:lvl6pPr marL="2286000" algn="l" defTabSz="914400" rtl="0" eaLnBrk="1" latinLnBrk="0" hangingPunct="1">
      <a:defRPr sz="2400" kern="1200">
        <a:solidFill>
          <a:schemeClr val="tx1"/>
        </a:solidFill>
        <a:latin typeface="Times New Roman" charset="0"/>
        <a:ea typeface="ＭＳ Ｐゴシック" charset="-128"/>
        <a:cs typeface="+mn-cs"/>
      </a:defRPr>
    </a:lvl6pPr>
    <a:lvl7pPr marL="2743200" algn="l" defTabSz="914400" rtl="0" eaLnBrk="1" latinLnBrk="0" hangingPunct="1">
      <a:defRPr sz="2400" kern="1200">
        <a:solidFill>
          <a:schemeClr val="tx1"/>
        </a:solidFill>
        <a:latin typeface="Times New Roman" charset="0"/>
        <a:ea typeface="ＭＳ Ｐゴシック" charset="-128"/>
        <a:cs typeface="+mn-cs"/>
      </a:defRPr>
    </a:lvl7pPr>
    <a:lvl8pPr marL="3200400" algn="l" defTabSz="914400" rtl="0" eaLnBrk="1" latinLnBrk="0" hangingPunct="1">
      <a:defRPr sz="2400" kern="1200">
        <a:solidFill>
          <a:schemeClr val="tx1"/>
        </a:solidFill>
        <a:latin typeface="Times New Roman" charset="0"/>
        <a:ea typeface="ＭＳ Ｐゴシック" charset="-128"/>
        <a:cs typeface="+mn-cs"/>
      </a:defRPr>
    </a:lvl8pPr>
    <a:lvl9pPr marL="3657600" algn="l" defTabSz="914400" rtl="0" eaLnBrk="1" latinLnBrk="0" hangingPunct="1">
      <a:defRPr sz="2400" kern="1200">
        <a:solidFill>
          <a:schemeClr val="tx1"/>
        </a:solidFill>
        <a:latin typeface="Times New Roman" charset="0"/>
        <a:ea typeface="ＭＳ Ｐゴシック" charset="-128"/>
        <a:cs typeface="+mn-cs"/>
      </a:defRPr>
    </a:lvl9pPr>
  </p:defaultTextStyle>
  <p:extLst>
    <p:ext uri="{EFAFB233-063F-42B5-8137-9DF3F51BA10A}">
      <p15:sldGuideLst xmlns:p15="http://schemas.microsoft.com/office/powerpoint/2012/main">
        <p15:guide id="1" orient="horz" pos="240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49556" autoAdjust="0"/>
  </p:normalViewPr>
  <p:slideViewPr>
    <p:cSldViewPr>
      <p:cViewPr varScale="1">
        <p:scale>
          <a:sx n="30" d="100"/>
          <a:sy n="30" d="100"/>
        </p:scale>
        <p:origin x="-1422" y="-96"/>
      </p:cViewPr>
      <p:guideLst>
        <p:guide orient="horz" pos="2400"/>
        <p:guide pos="2880"/>
      </p:guideLst>
    </p:cSldViewPr>
  </p:slideViewPr>
  <p:outlineViewPr>
    <p:cViewPr>
      <p:scale>
        <a:sx n="33" d="100"/>
        <a:sy n="33" d="100"/>
      </p:scale>
      <p:origin x="0" y="0"/>
    </p:cViewPr>
  </p:outlineViewPr>
  <p:notesTextViewPr>
    <p:cViewPr>
      <p:scale>
        <a:sx n="100" d="100"/>
        <a:sy n="100" d="100"/>
      </p:scale>
      <p:origin x="0" y="1068"/>
    </p:cViewPr>
  </p:notesTextViewPr>
  <p:notesViewPr>
    <p:cSldViewPr>
      <p:cViewPr varScale="1">
        <p:scale>
          <a:sx n="56" d="100"/>
          <a:sy n="56" d="100"/>
        </p:scale>
        <p:origin x="2844" y="72"/>
      </p:cViewPr>
      <p:guideLst>
        <p:guide orient="horz" pos="2928"/>
        <p:guide pos="216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fdomene\Documents\Research%20Projects\Active\CPA%202014\Section%20Keynote\Membership%20graph.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Section </a:t>
            </a:r>
            <a:r>
              <a:rPr lang="en-US" dirty="0"/>
              <a:t>Membership</a:t>
            </a:r>
          </a:p>
        </c:rich>
      </c:tx>
      <c:overlay val="0"/>
    </c:title>
    <c:autoTitleDeleted val="0"/>
    <c:plotArea>
      <c:layout/>
      <c:lineChart>
        <c:grouping val="standard"/>
        <c:varyColors val="0"/>
        <c:ser>
          <c:idx val="0"/>
          <c:order val="0"/>
          <c:tx>
            <c:v>Total N of Members</c:v>
          </c:tx>
          <c:spPr>
            <a:ln>
              <a:solidFill>
                <a:srgbClr val="C00000"/>
              </a:solidFill>
            </a:ln>
          </c:spPr>
          <c:marker>
            <c:symbol val="none"/>
          </c:marker>
          <c:cat>
            <c:numRef>
              <c:f>'[Membership graph.xlsx]Sheet1'!$A$1:$A$13</c:f>
              <c:numCache>
                <c:formatCode>General</c:formatCode>
                <c:ptCount val="13"/>
                <c:pt idx="0">
                  <c:v>1987</c:v>
                </c:pt>
                <c:pt idx="1">
                  <c:v>1988</c:v>
                </c:pt>
                <c:pt idx="2">
                  <c:v>1999</c:v>
                </c:pt>
                <c:pt idx="3">
                  <c:v>2002</c:v>
                </c:pt>
                <c:pt idx="4">
                  <c:v>2003</c:v>
                </c:pt>
                <c:pt idx="5">
                  <c:v>2004</c:v>
                </c:pt>
                <c:pt idx="6">
                  <c:v>2005</c:v>
                </c:pt>
                <c:pt idx="7">
                  <c:v>2006</c:v>
                </c:pt>
                <c:pt idx="8">
                  <c:v>2007</c:v>
                </c:pt>
                <c:pt idx="9">
                  <c:v>2008</c:v>
                </c:pt>
                <c:pt idx="10">
                  <c:v>2009</c:v>
                </c:pt>
                <c:pt idx="11">
                  <c:v>2010</c:v>
                </c:pt>
                <c:pt idx="12">
                  <c:v>2011</c:v>
                </c:pt>
              </c:numCache>
            </c:numRef>
          </c:cat>
          <c:val>
            <c:numRef>
              <c:f>'[Membership graph.xlsx]Sheet1'!$B$1:$B$13</c:f>
              <c:numCache>
                <c:formatCode>General</c:formatCode>
                <c:ptCount val="13"/>
                <c:pt idx="0">
                  <c:v>122</c:v>
                </c:pt>
                <c:pt idx="1">
                  <c:v>122</c:v>
                </c:pt>
                <c:pt idx="2">
                  <c:v>122</c:v>
                </c:pt>
                <c:pt idx="3">
                  <c:v>173</c:v>
                </c:pt>
                <c:pt idx="4">
                  <c:v>165</c:v>
                </c:pt>
                <c:pt idx="5">
                  <c:v>183</c:v>
                </c:pt>
                <c:pt idx="6">
                  <c:v>135</c:v>
                </c:pt>
                <c:pt idx="7">
                  <c:v>175</c:v>
                </c:pt>
                <c:pt idx="8">
                  <c:v>175</c:v>
                </c:pt>
                <c:pt idx="9">
                  <c:v>300</c:v>
                </c:pt>
                <c:pt idx="10">
                  <c:v>378</c:v>
                </c:pt>
                <c:pt idx="11">
                  <c:v>358</c:v>
                </c:pt>
                <c:pt idx="12">
                  <c:v>385</c:v>
                </c:pt>
              </c:numCache>
            </c:numRef>
          </c:val>
          <c:smooth val="0"/>
        </c:ser>
        <c:dLbls>
          <c:showLegendKey val="0"/>
          <c:showVal val="0"/>
          <c:showCatName val="0"/>
          <c:showSerName val="0"/>
          <c:showPercent val="0"/>
          <c:showBubbleSize val="0"/>
        </c:dLbls>
        <c:smooth val="0"/>
        <c:axId val="119078032"/>
        <c:axId val="119073248"/>
      </c:lineChart>
      <c:catAx>
        <c:axId val="119078032"/>
        <c:scaling>
          <c:orientation val="minMax"/>
        </c:scaling>
        <c:delete val="0"/>
        <c:axPos val="b"/>
        <c:numFmt formatCode="General" sourceLinked="1"/>
        <c:majorTickMark val="out"/>
        <c:minorTickMark val="none"/>
        <c:tickLblPos val="nextTo"/>
        <c:crossAx val="119073248"/>
        <c:crosses val="autoZero"/>
        <c:auto val="1"/>
        <c:lblAlgn val="ctr"/>
        <c:lblOffset val="100"/>
        <c:noMultiLvlLbl val="0"/>
      </c:catAx>
      <c:valAx>
        <c:axId val="119073248"/>
        <c:scaling>
          <c:orientation val="minMax"/>
        </c:scaling>
        <c:delete val="0"/>
        <c:axPos val="l"/>
        <c:majorGridlines>
          <c:spPr>
            <a:ln>
              <a:noFill/>
            </a:ln>
          </c:spPr>
        </c:majorGridlines>
        <c:numFmt formatCode="General" sourceLinked="1"/>
        <c:majorTickMark val="out"/>
        <c:minorTickMark val="none"/>
        <c:tickLblPos val="nextTo"/>
        <c:crossAx val="119078032"/>
        <c:crosses val="autoZero"/>
        <c:crossBetween val="between"/>
      </c:valAx>
      <c:spPr>
        <a:noFill/>
      </c:spPr>
    </c:plotArea>
    <c:legend>
      <c:legendPos val="r"/>
      <c:layout>
        <c:manualLayout>
          <c:xMode val="edge"/>
          <c:yMode val="edge"/>
          <c:x val="0.60140289312071027"/>
          <c:y val="0.76579219475109273"/>
          <c:w val="0.30912598425196852"/>
          <c:h val="8.3717191601049873E-2"/>
        </c:manualLayout>
      </c:layout>
      <c:overlay val="1"/>
      <c:spPr>
        <a:ln>
          <a:noFill/>
        </a:ln>
      </c:spPr>
    </c:legend>
    <c:plotVisOnly val="1"/>
    <c:dispBlanksAs val="gap"/>
    <c:showDLblsOverMax val="0"/>
  </c:chart>
  <c:spPr>
    <a:solidFill>
      <a:schemeClr val="bg1"/>
    </a:solidFill>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119" cy="464820"/>
          </a:xfrm>
          <a:prstGeom prst="rect">
            <a:avLst/>
          </a:prstGeom>
        </p:spPr>
        <p:txBody>
          <a:bodyPr vert="horz" lIns="92433" tIns="46217" rIns="92433" bIns="46217" rtlCol="0"/>
          <a:lstStyle>
            <a:lvl1pPr algn="l">
              <a:defRPr sz="1200">
                <a:ea typeface="+mn-ea"/>
              </a:defRPr>
            </a:lvl1pPr>
          </a:lstStyle>
          <a:p>
            <a:pPr>
              <a:defRPr/>
            </a:pPr>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wrap="square" lIns="92433" tIns="46217" rIns="92433" bIns="46217" numCol="1" anchor="t" anchorCtr="0" compatLnSpc="1">
            <a:prstTxWarp prst="textNoShape">
              <a:avLst/>
            </a:prstTxWarp>
          </a:bodyPr>
          <a:lstStyle>
            <a:lvl1pPr algn="r">
              <a:defRPr sz="1200"/>
            </a:lvl1pPr>
          </a:lstStyle>
          <a:p>
            <a:fld id="{2400676B-904F-41D7-8249-65B4E01D42F5}" type="datetime1">
              <a:rPr lang="en-US"/>
              <a:pPr/>
              <a:t>6/8/2014</a:t>
            </a:fld>
            <a:endParaRPr lang="en-US"/>
          </a:p>
        </p:txBody>
      </p:sp>
      <p:sp>
        <p:nvSpPr>
          <p:cNvPr id="4" name="Footer Placeholder 3"/>
          <p:cNvSpPr>
            <a:spLocks noGrp="1"/>
          </p:cNvSpPr>
          <p:nvPr>
            <p:ph type="ftr" sz="quarter" idx="2"/>
          </p:nvPr>
        </p:nvSpPr>
        <p:spPr>
          <a:xfrm>
            <a:off x="1" y="8829966"/>
            <a:ext cx="2982119" cy="464820"/>
          </a:xfrm>
          <a:prstGeom prst="rect">
            <a:avLst/>
          </a:prstGeom>
        </p:spPr>
        <p:txBody>
          <a:bodyPr vert="horz" lIns="92433" tIns="46217" rIns="92433" bIns="46217" rtlCol="0" anchor="b"/>
          <a:lstStyle>
            <a:lvl1pPr algn="l">
              <a:defRPr sz="1200">
                <a:ea typeface="+mn-ea"/>
              </a:defRPr>
            </a:lvl1pPr>
          </a:lstStyle>
          <a:p>
            <a:pPr>
              <a:defRPr/>
            </a:pPr>
            <a:endParaRPr lang="en-US"/>
          </a:p>
        </p:txBody>
      </p:sp>
      <p:sp>
        <p:nvSpPr>
          <p:cNvPr id="5" name="Slide Number Placeholder 4"/>
          <p:cNvSpPr>
            <a:spLocks noGrp="1"/>
          </p:cNvSpPr>
          <p:nvPr>
            <p:ph type="sldNum" sz="quarter" idx="3"/>
          </p:nvPr>
        </p:nvSpPr>
        <p:spPr>
          <a:xfrm>
            <a:off x="3898102" y="8829966"/>
            <a:ext cx="2982119" cy="464820"/>
          </a:xfrm>
          <a:prstGeom prst="rect">
            <a:avLst/>
          </a:prstGeom>
        </p:spPr>
        <p:txBody>
          <a:bodyPr vert="horz" wrap="square" lIns="92433" tIns="46217" rIns="92433" bIns="46217" numCol="1" anchor="b" anchorCtr="0" compatLnSpc="1">
            <a:prstTxWarp prst="textNoShape">
              <a:avLst/>
            </a:prstTxWarp>
          </a:bodyPr>
          <a:lstStyle>
            <a:lvl1pPr algn="r">
              <a:defRPr sz="1200"/>
            </a:lvl1pPr>
          </a:lstStyle>
          <a:p>
            <a:fld id="{3EA5F6C2-ECB4-49DA-A293-3DA0553C9990}" type="slidenum">
              <a:rPr lang="en-US"/>
              <a:pPr/>
              <a:t>‹#›</a:t>
            </a:fld>
            <a:endParaRPr lang="en-US"/>
          </a:p>
        </p:txBody>
      </p:sp>
    </p:spTree>
    <p:extLst>
      <p:ext uri="{BB962C8B-B14F-4D97-AF65-F5344CB8AC3E}">
        <p14:creationId xmlns:p14="http://schemas.microsoft.com/office/powerpoint/2010/main" val="363607343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1" y="0"/>
            <a:ext cx="2982119" cy="464820"/>
          </a:xfrm>
          <a:prstGeom prst="rect">
            <a:avLst/>
          </a:prstGeom>
          <a:noFill/>
          <a:ln w="9525">
            <a:noFill/>
            <a:miter lim="800000"/>
            <a:headEnd/>
            <a:tailEnd/>
          </a:ln>
          <a:effectLst/>
        </p:spPr>
        <p:txBody>
          <a:bodyPr vert="horz" wrap="square" lIns="92433" tIns="46217" rIns="92433" bIns="46217" numCol="1" anchor="t" anchorCtr="0" compatLnSpc="1">
            <a:prstTxWarp prst="textNoShape">
              <a:avLst/>
            </a:prstTxWarp>
          </a:bodyPr>
          <a:lstStyle>
            <a:lvl1pPr>
              <a:defRPr sz="1200">
                <a:ea typeface="+mn-ea"/>
              </a:defRPr>
            </a:lvl1pPr>
          </a:lstStyle>
          <a:p>
            <a:pPr>
              <a:defRPr/>
            </a:pPr>
            <a:endParaRPr lang="en-US"/>
          </a:p>
        </p:txBody>
      </p:sp>
      <p:sp>
        <p:nvSpPr>
          <p:cNvPr id="29699" name="Rectangle 3"/>
          <p:cNvSpPr>
            <a:spLocks noGrp="1" noChangeArrowheads="1"/>
          </p:cNvSpPr>
          <p:nvPr>
            <p:ph type="dt" idx="1"/>
          </p:nvPr>
        </p:nvSpPr>
        <p:spPr bwMode="auto">
          <a:xfrm>
            <a:off x="3899694" y="0"/>
            <a:ext cx="2982119" cy="464820"/>
          </a:xfrm>
          <a:prstGeom prst="rect">
            <a:avLst/>
          </a:prstGeom>
          <a:noFill/>
          <a:ln w="9525">
            <a:noFill/>
            <a:miter lim="800000"/>
            <a:headEnd/>
            <a:tailEnd/>
          </a:ln>
          <a:effectLst/>
        </p:spPr>
        <p:txBody>
          <a:bodyPr vert="horz" wrap="square" lIns="92433" tIns="46217" rIns="92433" bIns="46217" numCol="1" anchor="t" anchorCtr="0" compatLnSpc="1">
            <a:prstTxWarp prst="textNoShape">
              <a:avLst/>
            </a:prstTxWarp>
          </a:bodyPr>
          <a:lstStyle>
            <a:lvl1pPr algn="r">
              <a:defRPr sz="1200">
                <a:ea typeface="+mn-ea"/>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17600" y="696913"/>
            <a:ext cx="4646613"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1" name="Rectangle 5"/>
          <p:cNvSpPr>
            <a:spLocks noGrp="1" noChangeArrowheads="1"/>
          </p:cNvSpPr>
          <p:nvPr>
            <p:ph type="body" sz="quarter" idx="3"/>
          </p:nvPr>
        </p:nvSpPr>
        <p:spPr bwMode="auto">
          <a:xfrm>
            <a:off x="917575" y="4415790"/>
            <a:ext cx="5046663" cy="4183380"/>
          </a:xfrm>
          <a:prstGeom prst="rect">
            <a:avLst/>
          </a:prstGeom>
          <a:noFill/>
          <a:ln w="9525">
            <a:noFill/>
            <a:miter lim="800000"/>
            <a:headEnd/>
            <a:tailEnd/>
          </a:ln>
          <a:effectLst/>
        </p:spPr>
        <p:txBody>
          <a:bodyPr vert="horz" wrap="square" lIns="92433" tIns="46217" rIns="92433" bIns="4621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9702" name="Rectangle 6"/>
          <p:cNvSpPr>
            <a:spLocks noGrp="1" noChangeArrowheads="1"/>
          </p:cNvSpPr>
          <p:nvPr>
            <p:ph type="ftr" sz="quarter" idx="4"/>
          </p:nvPr>
        </p:nvSpPr>
        <p:spPr bwMode="auto">
          <a:xfrm>
            <a:off x="1" y="8831580"/>
            <a:ext cx="2982119" cy="464820"/>
          </a:xfrm>
          <a:prstGeom prst="rect">
            <a:avLst/>
          </a:prstGeom>
          <a:noFill/>
          <a:ln w="9525">
            <a:noFill/>
            <a:miter lim="800000"/>
            <a:headEnd/>
            <a:tailEnd/>
          </a:ln>
          <a:effectLst/>
        </p:spPr>
        <p:txBody>
          <a:bodyPr vert="horz" wrap="square" lIns="92433" tIns="46217" rIns="92433" bIns="46217" numCol="1" anchor="b" anchorCtr="0" compatLnSpc="1">
            <a:prstTxWarp prst="textNoShape">
              <a:avLst/>
            </a:prstTxWarp>
          </a:bodyPr>
          <a:lstStyle>
            <a:lvl1pPr>
              <a:defRPr sz="1200">
                <a:ea typeface="+mn-ea"/>
              </a:defRPr>
            </a:lvl1pPr>
          </a:lstStyle>
          <a:p>
            <a:pPr>
              <a:defRPr/>
            </a:pPr>
            <a:endParaRPr lang="en-US"/>
          </a:p>
        </p:txBody>
      </p:sp>
      <p:sp>
        <p:nvSpPr>
          <p:cNvPr id="29703" name="Rectangle 7"/>
          <p:cNvSpPr>
            <a:spLocks noGrp="1" noChangeArrowheads="1"/>
          </p:cNvSpPr>
          <p:nvPr>
            <p:ph type="sldNum" sz="quarter" idx="5"/>
          </p:nvPr>
        </p:nvSpPr>
        <p:spPr bwMode="auto">
          <a:xfrm>
            <a:off x="3899694" y="8831580"/>
            <a:ext cx="2982119" cy="464820"/>
          </a:xfrm>
          <a:prstGeom prst="rect">
            <a:avLst/>
          </a:prstGeom>
          <a:noFill/>
          <a:ln w="9525">
            <a:noFill/>
            <a:miter lim="800000"/>
            <a:headEnd/>
            <a:tailEnd/>
          </a:ln>
          <a:effectLst/>
        </p:spPr>
        <p:txBody>
          <a:bodyPr vert="horz" wrap="square" lIns="92433" tIns="46217" rIns="92433" bIns="46217" numCol="1" anchor="b" anchorCtr="0" compatLnSpc="1">
            <a:prstTxWarp prst="textNoShape">
              <a:avLst/>
            </a:prstTxWarp>
          </a:bodyPr>
          <a:lstStyle>
            <a:lvl1pPr algn="r">
              <a:defRPr sz="1200"/>
            </a:lvl1pPr>
          </a:lstStyle>
          <a:p>
            <a:fld id="{627D99E9-FA28-4A06-96CD-0C408EB8E088}" type="slidenum">
              <a:rPr lang="en-US"/>
              <a:pPr/>
              <a:t>‹#›</a:t>
            </a:fld>
            <a:endParaRPr lang="en-US"/>
          </a:p>
        </p:txBody>
      </p:sp>
    </p:spTree>
    <p:extLst>
      <p:ext uri="{BB962C8B-B14F-4D97-AF65-F5344CB8AC3E}">
        <p14:creationId xmlns:p14="http://schemas.microsoft.com/office/powerpoint/2010/main" val="413721359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p:cNvSpPr>
          <p:nvPr>
            <p:ph type="sldImg"/>
          </p:nvPr>
        </p:nvSpPr>
        <p:spPr>
          <a:ln/>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charset="0"/>
                <a:ea typeface="ＭＳ Ｐゴシック" charset="-128"/>
              </a:defRPr>
            </a:lvl1pPr>
            <a:lvl2pPr marL="38343785" indent="-37881619" eaLnBrk="0" hangingPunct="0">
              <a:defRPr sz="2500">
                <a:solidFill>
                  <a:schemeClr val="tx1"/>
                </a:solidFill>
                <a:latin typeface="Times New Roman" charset="0"/>
                <a:ea typeface="ＭＳ Ｐゴシック" charset="-128"/>
              </a:defRPr>
            </a:lvl2pPr>
            <a:lvl3pPr eaLnBrk="0" hangingPunct="0">
              <a:defRPr sz="2500">
                <a:solidFill>
                  <a:schemeClr val="tx1"/>
                </a:solidFill>
                <a:latin typeface="Times New Roman" charset="0"/>
                <a:ea typeface="ＭＳ Ｐゴシック" charset="-128"/>
              </a:defRPr>
            </a:lvl3pPr>
            <a:lvl4pPr eaLnBrk="0" hangingPunct="0">
              <a:defRPr sz="2500">
                <a:solidFill>
                  <a:schemeClr val="tx1"/>
                </a:solidFill>
                <a:latin typeface="Times New Roman" charset="0"/>
                <a:ea typeface="ＭＳ Ｐゴシック" charset="-128"/>
              </a:defRPr>
            </a:lvl4pPr>
            <a:lvl5pPr eaLnBrk="0" hangingPunct="0">
              <a:defRPr sz="2500">
                <a:solidFill>
                  <a:schemeClr val="tx1"/>
                </a:solidFill>
                <a:latin typeface="Times New Roman" charset="0"/>
                <a:ea typeface="ＭＳ Ｐゴシック" charset="-128"/>
              </a:defRPr>
            </a:lvl5pPr>
            <a:lvl6pPr marL="462167" eaLnBrk="0" fontAlgn="base" hangingPunct="0">
              <a:spcBef>
                <a:spcPct val="0"/>
              </a:spcBef>
              <a:spcAft>
                <a:spcPct val="0"/>
              </a:spcAft>
              <a:defRPr sz="2500">
                <a:solidFill>
                  <a:schemeClr val="tx1"/>
                </a:solidFill>
                <a:latin typeface="Times New Roman" charset="0"/>
                <a:ea typeface="ＭＳ Ｐゴシック" charset="-128"/>
              </a:defRPr>
            </a:lvl6pPr>
            <a:lvl7pPr marL="924333" eaLnBrk="0" fontAlgn="base" hangingPunct="0">
              <a:spcBef>
                <a:spcPct val="0"/>
              </a:spcBef>
              <a:spcAft>
                <a:spcPct val="0"/>
              </a:spcAft>
              <a:defRPr sz="2500">
                <a:solidFill>
                  <a:schemeClr val="tx1"/>
                </a:solidFill>
                <a:latin typeface="Times New Roman" charset="0"/>
                <a:ea typeface="ＭＳ Ｐゴシック" charset="-128"/>
              </a:defRPr>
            </a:lvl7pPr>
            <a:lvl8pPr marL="1386500" eaLnBrk="0" fontAlgn="base" hangingPunct="0">
              <a:spcBef>
                <a:spcPct val="0"/>
              </a:spcBef>
              <a:spcAft>
                <a:spcPct val="0"/>
              </a:spcAft>
              <a:defRPr sz="2500">
                <a:solidFill>
                  <a:schemeClr val="tx1"/>
                </a:solidFill>
                <a:latin typeface="Times New Roman" charset="0"/>
                <a:ea typeface="ＭＳ Ｐゴシック" charset="-128"/>
              </a:defRPr>
            </a:lvl8pPr>
            <a:lvl9pPr marL="1848666" eaLnBrk="0" fontAlgn="base" hangingPunct="0">
              <a:spcBef>
                <a:spcPct val="0"/>
              </a:spcBef>
              <a:spcAft>
                <a:spcPct val="0"/>
              </a:spcAft>
              <a:defRPr sz="2500">
                <a:solidFill>
                  <a:schemeClr val="tx1"/>
                </a:solidFill>
                <a:latin typeface="Times New Roman" charset="0"/>
                <a:ea typeface="ＭＳ Ｐゴシック" charset="-128"/>
              </a:defRPr>
            </a:lvl9pPr>
          </a:lstStyle>
          <a:p>
            <a:pPr eaLnBrk="1" hangingPunct="1"/>
            <a:fld id="{BB67955B-A3DD-4B5D-9CA7-8E3E4C042426}" type="slidenum">
              <a:rPr lang="en-US" sz="1200"/>
              <a:pPr eaLnBrk="1" hangingPunct="1"/>
              <a:t>1</a:t>
            </a:fld>
            <a:endParaRPr lang="en-US" sz="1200"/>
          </a:p>
        </p:txBody>
      </p:sp>
    </p:spTree>
    <p:extLst>
      <p:ext uri="{BB962C8B-B14F-4D97-AF65-F5344CB8AC3E}">
        <p14:creationId xmlns:p14="http://schemas.microsoft.com/office/powerpoint/2010/main" val="2785469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82763" y="696913"/>
            <a:ext cx="3316287" cy="2487612"/>
          </a:xfrm>
        </p:spPr>
      </p:sp>
      <p:sp>
        <p:nvSpPr>
          <p:cNvPr id="3" name="Notes Placeholder 2"/>
          <p:cNvSpPr>
            <a:spLocks noGrp="1"/>
          </p:cNvSpPr>
          <p:nvPr>
            <p:ph type="body" idx="1"/>
          </p:nvPr>
        </p:nvSpPr>
        <p:spPr>
          <a:xfrm>
            <a:off x="917575" y="3257246"/>
            <a:ext cx="5046663" cy="5341925"/>
          </a:xfrm>
        </p:spPr>
        <p:txBody>
          <a:bodyPr/>
          <a:lstStyle/>
          <a:p>
            <a:pPr defTabSz="924333">
              <a:lnSpc>
                <a:spcPct val="85000"/>
              </a:lnSpc>
              <a:spcBef>
                <a:spcPts val="0"/>
              </a:spcBef>
              <a:defRPr/>
            </a:pPr>
            <a:endParaRPr lang="en-CA" dirty="0"/>
          </a:p>
        </p:txBody>
      </p:sp>
      <p:sp>
        <p:nvSpPr>
          <p:cNvPr id="4" name="Slide Number Placeholder 3"/>
          <p:cNvSpPr>
            <a:spLocks noGrp="1"/>
          </p:cNvSpPr>
          <p:nvPr>
            <p:ph type="sldNum" sz="quarter" idx="10"/>
          </p:nvPr>
        </p:nvSpPr>
        <p:spPr/>
        <p:txBody>
          <a:bodyPr/>
          <a:lstStyle/>
          <a:p>
            <a:fld id="{627D99E9-FA28-4A06-96CD-0C408EB8E088}" type="slidenum">
              <a:rPr lang="en-US" smtClean="0"/>
              <a:pPr/>
              <a:t>2</a:t>
            </a:fld>
            <a:endParaRPr lang="en-US"/>
          </a:p>
        </p:txBody>
      </p:sp>
    </p:spTree>
    <p:extLst>
      <p:ext uri="{BB962C8B-B14F-4D97-AF65-F5344CB8AC3E}">
        <p14:creationId xmlns:p14="http://schemas.microsoft.com/office/powerpoint/2010/main" val="3034740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82763" y="696913"/>
            <a:ext cx="3316287" cy="2487612"/>
          </a:xfrm>
        </p:spPr>
      </p:sp>
      <p:sp>
        <p:nvSpPr>
          <p:cNvPr id="3" name="Notes Placeholder 2"/>
          <p:cNvSpPr>
            <a:spLocks noGrp="1"/>
          </p:cNvSpPr>
          <p:nvPr>
            <p:ph type="body" idx="1"/>
          </p:nvPr>
        </p:nvSpPr>
        <p:spPr>
          <a:xfrm>
            <a:off x="917575" y="3257246"/>
            <a:ext cx="5046663" cy="5341925"/>
          </a:xfrm>
        </p:spPr>
        <p:txBody>
          <a:bodyPr/>
          <a:lstStyle/>
          <a:p>
            <a:pPr eaLnBrk="1" hangingPunct="1">
              <a:lnSpc>
                <a:spcPct val="90000"/>
              </a:lnSpc>
              <a:spcBef>
                <a:spcPts val="1213"/>
              </a:spcBef>
              <a:buClr>
                <a:schemeClr val="accent1"/>
              </a:buClr>
            </a:pPr>
            <a:r>
              <a:rPr lang="en-US" dirty="0" smtClean="0"/>
              <a:t>First program accredited in 1999 (McGill),</a:t>
            </a:r>
          </a:p>
          <a:p>
            <a:pPr lvl="1" eaLnBrk="1" hangingPunct="1">
              <a:lnSpc>
                <a:spcPct val="90000"/>
              </a:lnSpc>
              <a:spcBef>
                <a:spcPts val="1213"/>
              </a:spcBef>
              <a:buClr>
                <a:schemeClr val="accent1"/>
              </a:buClr>
            </a:pPr>
            <a:r>
              <a:rPr lang="en-US" dirty="0" smtClean="0"/>
              <a:t>followed</a:t>
            </a:r>
            <a:r>
              <a:rPr lang="en-US" baseline="0" dirty="0" smtClean="0"/>
              <a:t> by U of A and UBC in 2000, OISE in 2006, and U of C in 2010</a:t>
            </a:r>
            <a:endParaRPr lang="en-US" dirty="0" smtClean="0"/>
          </a:p>
          <a:p>
            <a:pPr lvl="2" eaLnBrk="1" hangingPunct="1">
              <a:lnSpc>
                <a:spcPct val="90000"/>
              </a:lnSpc>
              <a:spcBef>
                <a:spcPts val="1213"/>
              </a:spcBef>
              <a:buClr>
                <a:schemeClr val="accent1"/>
              </a:buClr>
            </a:pPr>
            <a:r>
              <a:rPr lang="en-US" dirty="0"/>
              <a:t>5 programs currently accredited, and rumors that a couple more programs may be in development</a:t>
            </a:r>
          </a:p>
          <a:p>
            <a:pPr lvl="2" eaLnBrk="1" hangingPunct="1">
              <a:lnSpc>
                <a:spcPct val="90000"/>
              </a:lnSpc>
              <a:spcBef>
                <a:spcPts val="1213"/>
              </a:spcBef>
              <a:buClr>
                <a:schemeClr val="accent1"/>
              </a:buClr>
            </a:pPr>
            <a:endParaRPr lang="en-US" dirty="0"/>
          </a:p>
          <a:p>
            <a:pPr eaLnBrk="1" hangingPunct="1">
              <a:lnSpc>
                <a:spcPct val="90000"/>
              </a:lnSpc>
              <a:spcBef>
                <a:spcPts val="1213"/>
              </a:spcBef>
              <a:buClr>
                <a:schemeClr val="accent1"/>
              </a:buClr>
            </a:pPr>
            <a:r>
              <a:rPr lang="en-US" dirty="0"/>
              <a:t>Paralleling this growth in accredited programs has been growth in section membership </a:t>
            </a:r>
          </a:p>
          <a:p>
            <a:pPr lvl="1" eaLnBrk="1" hangingPunct="1">
              <a:lnSpc>
                <a:spcPct val="90000"/>
              </a:lnSpc>
              <a:spcBef>
                <a:spcPts val="1213"/>
              </a:spcBef>
              <a:buClr>
                <a:schemeClr val="accent1"/>
              </a:buClr>
            </a:pPr>
            <a:r>
              <a:rPr lang="en-US" dirty="0"/>
              <a:t>Note that I grabbed these data from the Annual Reports in our publicly available Section Archives, but the information was not available in some year (including in the 90s, when the reports didn’t include membership info).</a:t>
            </a:r>
          </a:p>
          <a:p>
            <a:pPr lvl="1" eaLnBrk="1" hangingPunct="1">
              <a:lnSpc>
                <a:spcPct val="90000"/>
              </a:lnSpc>
              <a:spcBef>
                <a:spcPts val="1213"/>
              </a:spcBef>
              <a:buClr>
                <a:schemeClr val="accent1"/>
              </a:buClr>
            </a:pPr>
            <a:endParaRPr lang="en-US" dirty="0"/>
          </a:p>
          <a:p>
            <a:pPr eaLnBrk="1" hangingPunct="1">
              <a:lnSpc>
                <a:spcPct val="90000"/>
              </a:lnSpc>
              <a:spcBef>
                <a:spcPts val="1213"/>
              </a:spcBef>
              <a:buClr>
                <a:schemeClr val="accent1"/>
              </a:buClr>
            </a:pPr>
            <a:r>
              <a:rPr lang="en-US" dirty="0"/>
              <a:t>Anyway, you can see that the trend is not linear, and we experienced a bit of a dip in 2005, but it’s generally an upward trend,</a:t>
            </a:r>
          </a:p>
          <a:p>
            <a:pPr lvl="1" eaLnBrk="1" hangingPunct="1">
              <a:lnSpc>
                <a:spcPct val="90000"/>
              </a:lnSpc>
              <a:spcBef>
                <a:spcPts val="1213"/>
              </a:spcBef>
              <a:buClr>
                <a:schemeClr val="accent1"/>
              </a:buClr>
            </a:pPr>
            <a:r>
              <a:rPr lang="en-US" dirty="0"/>
              <a:t>We started with 122 members in 1987, and just this year, I believe we exceeded 400 members in the section.</a:t>
            </a:r>
          </a:p>
          <a:p>
            <a:pPr defTabSz="924333">
              <a:lnSpc>
                <a:spcPct val="85000"/>
              </a:lnSpc>
              <a:spcBef>
                <a:spcPts val="0"/>
              </a:spcBef>
              <a:defRPr/>
            </a:pPr>
            <a:endParaRPr lang="en-CA" dirty="0"/>
          </a:p>
        </p:txBody>
      </p:sp>
      <p:sp>
        <p:nvSpPr>
          <p:cNvPr id="4" name="Slide Number Placeholder 3"/>
          <p:cNvSpPr>
            <a:spLocks noGrp="1"/>
          </p:cNvSpPr>
          <p:nvPr>
            <p:ph type="sldNum" sz="quarter" idx="10"/>
          </p:nvPr>
        </p:nvSpPr>
        <p:spPr/>
        <p:txBody>
          <a:bodyPr/>
          <a:lstStyle/>
          <a:p>
            <a:fld id="{627D99E9-FA28-4A06-96CD-0C408EB8E088}" type="slidenum">
              <a:rPr lang="en-US" smtClean="0"/>
              <a:pPr/>
              <a:t>3</a:t>
            </a:fld>
            <a:endParaRPr lang="en-US"/>
          </a:p>
        </p:txBody>
      </p:sp>
    </p:spTree>
    <p:extLst>
      <p:ext uri="{BB962C8B-B14F-4D97-AF65-F5344CB8AC3E}">
        <p14:creationId xmlns:p14="http://schemas.microsoft.com/office/powerpoint/2010/main" val="3034740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82763" y="696913"/>
            <a:ext cx="3316287" cy="2487612"/>
          </a:xfrm>
        </p:spPr>
      </p:sp>
      <p:sp>
        <p:nvSpPr>
          <p:cNvPr id="3" name="Notes Placeholder 2"/>
          <p:cNvSpPr>
            <a:spLocks noGrp="1"/>
          </p:cNvSpPr>
          <p:nvPr>
            <p:ph type="body" idx="1"/>
          </p:nvPr>
        </p:nvSpPr>
        <p:spPr>
          <a:xfrm>
            <a:off x="911876" y="1866291"/>
            <a:ext cx="5046663" cy="6220422"/>
          </a:xfrm>
          <a:solidFill>
            <a:schemeClr val="bg1"/>
          </a:solidFill>
        </p:spPr>
        <p:txBody>
          <a:bodyPr/>
          <a:lstStyle/>
          <a:p>
            <a:pPr defTabSz="924333">
              <a:lnSpc>
                <a:spcPct val="85000"/>
              </a:lnSpc>
              <a:spcBef>
                <a:spcPts val="0"/>
              </a:spcBef>
              <a:defRPr/>
            </a:pPr>
            <a:r>
              <a:rPr lang="en-US" dirty="0" smtClean="0"/>
              <a:t>In the late 80s and early 90s, as we were developing </a:t>
            </a:r>
            <a:r>
              <a:rPr lang="en-US" baseline="0" dirty="0" smtClean="0"/>
              <a:t>as a specialization within professional psychology in Canada, we tended to borrow a lot from Division 17 of the American Psychological Association.</a:t>
            </a:r>
          </a:p>
          <a:p>
            <a:pPr marL="462167" lvl="1" defTabSz="924333">
              <a:lnSpc>
                <a:spcPct val="85000"/>
              </a:lnSpc>
              <a:spcBef>
                <a:spcPts val="0"/>
              </a:spcBef>
              <a:defRPr/>
            </a:pPr>
            <a:r>
              <a:rPr lang="en-US" baseline="0" dirty="0" smtClean="0"/>
              <a:t>And that’s excellent. Given the nature of the US and Canada, and the relationship between CPA and APA, I think that there will always be a place for close connection and collaboration between our US counterparts and ourselves.</a:t>
            </a:r>
          </a:p>
          <a:p>
            <a:pPr marL="462167" lvl="1" defTabSz="924333">
              <a:lnSpc>
                <a:spcPct val="85000"/>
              </a:lnSpc>
              <a:spcBef>
                <a:spcPts val="0"/>
              </a:spcBef>
              <a:defRPr/>
            </a:pPr>
            <a:endParaRPr lang="en-US" baseline="0" dirty="0" smtClean="0"/>
          </a:p>
          <a:p>
            <a:pPr defTabSz="924333">
              <a:lnSpc>
                <a:spcPct val="85000"/>
              </a:lnSpc>
              <a:spcBef>
                <a:spcPts val="0"/>
              </a:spcBef>
              <a:defRPr/>
            </a:pPr>
            <a:r>
              <a:rPr lang="en-US" baseline="0" dirty="0" smtClean="0"/>
              <a:t>However, as early as 1996, the Chair of the section at that time, Richard Young, noted the absence of a formal definition of the profession in Canada and, by the mid-2000s, there was a strong sense that we should really have our own definition of the profession as it exists within the Canadian context.</a:t>
            </a:r>
          </a:p>
          <a:p>
            <a:pPr marL="462167" lvl="1" defTabSz="924333">
              <a:lnSpc>
                <a:spcPct val="85000"/>
              </a:lnSpc>
              <a:spcBef>
                <a:spcPts val="0"/>
              </a:spcBef>
              <a:defRPr/>
            </a:pPr>
            <a:r>
              <a:rPr lang="en-US" baseline="0" dirty="0" smtClean="0"/>
              <a:t>In response to requests from the membership, in 2007, Vivian </a:t>
            </a:r>
            <a:r>
              <a:rPr lang="en-US" baseline="0" dirty="0" err="1" smtClean="0"/>
              <a:t>Lalande</a:t>
            </a:r>
            <a:r>
              <a:rPr lang="en-US" baseline="0" dirty="0" smtClean="0"/>
              <a:t>, then Chair of the Section, commissioned an ad-hoc committee to develop such a definition.</a:t>
            </a:r>
          </a:p>
          <a:p>
            <a:pPr marL="462167" lvl="1" defTabSz="924333">
              <a:lnSpc>
                <a:spcPct val="85000"/>
              </a:lnSpc>
              <a:spcBef>
                <a:spcPts val="0"/>
              </a:spcBef>
              <a:defRPr/>
            </a:pPr>
            <a:endParaRPr lang="en-US" baseline="0" dirty="0" smtClean="0"/>
          </a:p>
          <a:p>
            <a:pPr defTabSz="924333">
              <a:lnSpc>
                <a:spcPct val="85000"/>
              </a:lnSpc>
              <a:spcBef>
                <a:spcPts val="0"/>
              </a:spcBef>
              <a:defRPr/>
            </a:pPr>
            <a:r>
              <a:rPr lang="en-US" baseline="0" dirty="0" smtClean="0"/>
              <a:t>The process ended up taking about 2 ½ years, with a couple of iterations of presenting drafts to the Section membership for review,</a:t>
            </a:r>
          </a:p>
          <a:p>
            <a:pPr marL="462167" lvl="1" defTabSz="924333">
              <a:lnSpc>
                <a:spcPct val="85000"/>
              </a:lnSpc>
              <a:spcBef>
                <a:spcPts val="0"/>
              </a:spcBef>
              <a:defRPr/>
            </a:pPr>
            <a:r>
              <a:rPr lang="en-US" baseline="0" dirty="0" smtClean="0"/>
              <a:t>and ongoing, and sometimes quite “vigorous,” debate within the committee itself until we arrived at this rather LONG definition (which was embedded in an even longer report… 60 pages + 20 pages of appendices)</a:t>
            </a:r>
          </a:p>
          <a:p>
            <a:pPr marL="924333" lvl="2" defTabSz="924333">
              <a:lnSpc>
                <a:spcPct val="85000"/>
              </a:lnSpc>
              <a:spcBef>
                <a:spcPts val="0"/>
              </a:spcBef>
              <a:defRPr/>
            </a:pPr>
            <a:r>
              <a:rPr lang="en-US" baseline="0" dirty="0" smtClean="0"/>
              <a:t>Anyway, in June 2009, it was approved by the Section and endorsed by CPA’s Board of Directors</a:t>
            </a:r>
          </a:p>
          <a:p>
            <a:pPr marL="1386500" lvl="3" defTabSz="924333">
              <a:lnSpc>
                <a:spcPct val="85000"/>
              </a:lnSpc>
              <a:spcBef>
                <a:spcPts val="0"/>
              </a:spcBef>
              <a:defRPr/>
            </a:pPr>
            <a:r>
              <a:rPr lang="en-US" baseline="0" dirty="0" smtClean="0"/>
              <a:t>Finally, in 2011, we published an article describing the definition and its implications in the journal “Canadian Psychology.”</a:t>
            </a:r>
          </a:p>
          <a:p>
            <a:pPr defTabSz="924333">
              <a:lnSpc>
                <a:spcPct val="85000"/>
              </a:lnSpc>
              <a:spcBef>
                <a:spcPts val="0"/>
              </a:spcBef>
              <a:defRPr/>
            </a:pPr>
            <a:endParaRPr lang="en-US" baseline="0" dirty="0" smtClean="0"/>
          </a:p>
          <a:p>
            <a:pPr defTabSz="924333">
              <a:lnSpc>
                <a:spcPct val="85000"/>
              </a:lnSpc>
              <a:spcBef>
                <a:spcPts val="0"/>
              </a:spcBef>
              <a:defRPr/>
            </a:pPr>
            <a:r>
              <a:rPr lang="en-US" baseline="0" dirty="0" smtClean="0"/>
              <a:t>Discussing the content and implications of the definition would be another whole Keynote talk in itself, so instead, I’m going to invite you to download these documents from our Section web-page and peruse them yourself,</a:t>
            </a:r>
          </a:p>
          <a:p>
            <a:pPr marL="462167" lvl="1" defTabSz="924333">
              <a:lnSpc>
                <a:spcPct val="85000"/>
              </a:lnSpc>
              <a:spcBef>
                <a:spcPts val="0"/>
              </a:spcBef>
              <a:defRPr/>
            </a:pPr>
            <a:r>
              <a:rPr lang="en-US" baseline="0" dirty="0" smtClean="0"/>
              <a:t>Or, if you want the short version, the article was published in the November 2011 issue of Canadian Psychology (which you have free electronic access to as a member of CPA).</a:t>
            </a:r>
          </a:p>
          <a:p>
            <a:pPr marL="462167" lvl="1" defTabSz="924333">
              <a:lnSpc>
                <a:spcPct val="85000"/>
              </a:lnSpc>
              <a:spcBef>
                <a:spcPts val="0"/>
              </a:spcBef>
              <a:defRPr/>
            </a:pPr>
            <a:endParaRPr lang="en-US" baseline="0" dirty="0" smtClean="0"/>
          </a:p>
          <a:p>
            <a:pPr defTabSz="924333">
              <a:lnSpc>
                <a:spcPct val="85000"/>
              </a:lnSpc>
              <a:spcBef>
                <a:spcPts val="0"/>
              </a:spcBef>
              <a:defRPr/>
            </a:pPr>
            <a:r>
              <a:rPr lang="en-US" baseline="0" dirty="0" smtClean="0"/>
              <a:t>Anyway, I’m hoping that the definition has spurred, and will continue to spur ongoing discussion about what it means to practice </a:t>
            </a:r>
            <a:r>
              <a:rPr lang="en-US" baseline="0" dirty="0" err="1" smtClean="0"/>
              <a:t>Counselling</a:t>
            </a:r>
            <a:r>
              <a:rPr lang="en-US" baseline="0" dirty="0" smtClean="0"/>
              <a:t> Psychology in Canada; what it means to be a </a:t>
            </a:r>
            <a:r>
              <a:rPr lang="en-US" baseline="0" dirty="0" err="1" smtClean="0"/>
              <a:t>Counselling</a:t>
            </a:r>
            <a:r>
              <a:rPr lang="en-US" baseline="0" dirty="0" smtClean="0"/>
              <a:t> Psychologist.</a:t>
            </a:r>
            <a:endParaRPr lang="en-CA" dirty="0"/>
          </a:p>
        </p:txBody>
      </p:sp>
      <p:sp>
        <p:nvSpPr>
          <p:cNvPr id="4" name="Slide Number Placeholder 3"/>
          <p:cNvSpPr>
            <a:spLocks noGrp="1"/>
          </p:cNvSpPr>
          <p:nvPr>
            <p:ph type="sldNum" sz="quarter" idx="10"/>
          </p:nvPr>
        </p:nvSpPr>
        <p:spPr/>
        <p:txBody>
          <a:bodyPr/>
          <a:lstStyle/>
          <a:p>
            <a:fld id="{627D99E9-FA28-4A06-96CD-0C408EB8E088}" type="slidenum">
              <a:rPr lang="en-US" smtClean="0"/>
              <a:pPr/>
              <a:t>4</a:t>
            </a:fld>
            <a:endParaRPr lang="en-US"/>
          </a:p>
        </p:txBody>
      </p:sp>
    </p:spTree>
    <p:extLst>
      <p:ext uri="{BB962C8B-B14F-4D97-AF65-F5344CB8AC3E}">
        <p14:creationId xmlns:p14="http://schemas.microsoft.com/office/powerpoint/2010/main" val="3034740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82763" y="696913"/>
            <a:ext cx="3316287" cy="2487612"/>
          </a:xfrm>
        </p:spPr>
      </p:sp>
      <p:sp>
        <p:nvSpPr>
          <p:cNvPr id="3" name="Notes Placeholder 2"/>
          <p:cNvSpPr>
            <a:spLocks noGrp="1"/>
          </p:cNvSpPr>
          <p:nvPr>
            <p:ph type="body" idx="1"/>
          </p:nvPr>
        </p:nvSpPr>
        <p:spPr>
          <a:xfrm>
            <a:off x="984134" y="1793083"/>
            <a:ext cx="5046663" cy="6735149"/>
          </a:xfrm>
          <a:solidFill>
            <a:schemeClr val="bg1"/>
          </a:solidFill>
        </p:spPr>
        <p:txBody>
          <a:bodyPr/>
          <a:lstStyle/>
          <a:p>
            <a:pPr defTabSz="924333">
              <a:lnSpc>
                <a:spcPct val="85000"/>
              </a:lnSpc>
              <a:spcBef>
                <a:spcPts val="0"/>
              </a:spcBef>
              <a:defRPr/>
            </a:pPr>
            <a:r>
              <a:rPr lang="en-US" sz="1100" dirty="0"/>
              <a:t>One of the things that has been spurred on at least in part by the definition is increased systematic reflection and writing about the profession of </a:t>
            </a:r>
            <a:r>
              <a:rPr lang="en-US" sz="1100" dirty="0" err="1"/>
              <a:t>counselling</a:t>
            </a:r>
            <a:r>
              <a:rPr lang="en-US" sz="1100" dirty="0"/>
              <a:t> psychology in Canada.</a:t>
            </a:r>
          </a:p>
          <a:p>
            <a:pPr defTabSz="924333">
              <a:lnSpc>
                <a:spcPct val="85000"/>
              </a:lnSpc>
              <a:spcBef>
                <a:spcPts val="0"/>
              </a:spcBef>
              <a:defRPr/>
            </a:pPr>
            <a:endParaRPr lang="en-US" sz="1100" dirty="0"/>
          </a:p>
          <a:p>
            <a:pPr defTabSz="924333">
              <a:lnSpc>
                <a:spcPct val="85000"/>
              </a:lnSpc>
              <a:spcBef>
                <a:spcPts val="0"/>
              </a:spcBef>
              <a:defRPr/>
            </a:pPr>
            <a:r>
              <a:rPr lang="en-US" sz="1100" dirty="0"/>
              <a:t>And at this point, I really need to acknowledge the work of newly-made “Fellow” of the CPA, and the woman who has been Chair of the section over the last two years, Ada </a:t>
            </a:r>
            <a:r>
              <a:rPr lang="en-US" sz="1100" dirty="0" err="1"/>
              <a:t>Sinacore</a:t>
            </a:r>
            <a:r>
              <a:rPr lang="en-US" sz="1100" dirty="0"/>
              <a:t>, </a:t>
            </a:r>
          </a:p>
          <a:p>
            <a:pPr marL="462167" lvl="1" defTabSz="924333">
              <a:lnSpc>
                <a:spcPct val="85000"/>
              </a:lnSpc>
              <a:spcBef>
                <a:spcPts val="0"/>
              </a:spcBef>
              <a:defRPr/>
            </a:pPr>
            <a:r>
              <a:rPr lang="en-US" sz="1100" dirty="0"/>
              <a:t>as a driving force in stimulating interest and dialogue about who we are and what we do as Canadian </a:t>
            </a:r>
            <a:r>
              <a:rPr lang="en-US" sz="1100" dirty="0" err="1"/>
              <a:t>Counselling</a:t>
            </a:r>
            <a:r>
              <a:rPr lang="en-US" sz="1100" dirty="0"/>
              <a:t> Psychologists.</a:t>
            </a:r>
          </a:p>
          <a:p>
            <a:pPr marL="462167" lvl="1" defTabSz="924333">
              <a:lnSpc>
                <a:spcPct val="85000"/>
              </a:lnSpc>
              <a:spcBef>
                <a:spcPts val="0"/>
              </a:spcBef>
              <a:defRPr/>
            </a:pPr>
            <a:endParaRPr lang="en-US" sz="1100" dirty="0"/>
          </a:p>
          <a:p>
            <a:pPr defTabSz="924333">
              <a:lnSpc>
                <a:spcPct val="85000"/>
              </a:lnSpc>
              <a:spcBef>
                <a:spcPts val="0"/>
              </a:spcBef>
              <a:defRPr/>
            </a:pPr>
            <a:r>
              <a:rPr lang="en-US" sz="1100" dirty="0"/>
              <a:t>Among the things that she helped to make happen are: </a:t>
            </a:r>
          </a:p>
          <a:p>
            <a:pPr marL="693250" lvl="1" indent="-231084" defTabSz="924333">
              <a:lnSpc>
                <a:spcPct val="85000"/>
              </a:lnSpc>
              <a:spcBef>
                <a:spcPts val="0"/>
              </a:spcBef>
              <a:buFontTx/>
              <a:buAutoNum type="alphaLcParenBoth"/>
              <a:defRPr/>
            </a:pPr>
            <a:r>
              <a:rPr lang="en-US" sz="1100" dirty="0"/>
              <a:t>the “Inaugural Canadian </a:t>
            </a:r>
            <a:r>
              <a:rPr lang="en-US" sz="1100" dirty="0" err="1"/>
              <a:t>Counselling</a:t>
            </a:r>
            <a:r>
              <a:rPr lang="en-US" sz="1100" dirty="0"/>
              <a:t> Psychology Conference” in 2010 (which I believe was the first ever conference specifically devoted to </a:t>
            </a:r>
            <a:r>
              <a:rPr lang="en-US" sz="1100" dirty="0" err="1"/>
              <a:t>counselling</a:t>
            </a:r>
            <a:r>
              <a:rPr lang="en-US" sz="1100" dirty="0"/>
              <a:t> psychology in Canada)</a:t>
            </a:r>
          </a:p>
          <a:p>
            <a:pPr marL="693250" lvl="1" indent="-231084" defTabSz="924333">
              <a:lnSpc>
                <a:spcPct val="85000"/>
              </a:lnSpc>
              <a:spcBef>
                <a:spcPts val="0"/>
              </a:spcBef>
              <a:buFontTx/>
              <a:buAutoNum type="alphaLcParenBoth"/>
              <a:defRPr/>
            </a:pPr>
            <a:endParaRPr lang="en-US" sz="1100" dirty="0"/>
          </a:p>
          <a:p>
            <a:pPr marL="462167" lvl="1" defTabSz="924333">
              <a:lnSpc>
                <a:spcPct val="85000"/>
              </a:lnSpc>
              <a:spcBef>
                <a:spcPts val="0"/>
              </a:spcBef>
              <a:defRPr/>
            </a:pPr>
            <a:r>
              <a:rPr lang="en-US" sz="1100" dirty="0"/>
              <a:t>(b) A special section, comprising 5 articles published in 2011, in  the journal “Canadian Psychology</a:t>
            </a:r>
            <a:r>
              <a:rPr lang="en-US" sz="1100" i="1" dirty="0"/>
              <a:t>”  [if time, mention the topics: (a) the history of Canadian </a:t>
            </a:r>
            <a:r>
              <a:rPr lang="en-US" sz="1100" i="1" dirty="0" err="1"/>
              <a:t>counselling</a:t>
            </a:r>
            <a:r>
              <a:rPr lang="en-US" sz="1100" i="1" dirty="0"/>
              <a:t> psychology; (b) professional issues and identity; (c) </a:t>
            </a:r>
            <a:r>
              <a:rPr lang="en-US" sz="1100" i="1" dirty="0" err="1"/>
              <a:t>counselling</a:t>
            </a:r>
            <a:r>
              <a:rPr lang="en-US" sz="1100" i="1" dirty="0"/>
              <a:t>, training, and supervision; (d) research and scientific issues; and (e) </a:t>
            </a:r>
            <a:r>
              <a:rPr lang="en-US" sz="1100" i="1" dirty="0" err="1"/>
              <a:t>counselling</a:t>
            </a:r>
            <a:r>
              <a:rPr lang="en-US" sz="1100" i="1" dirty="0"/>
              <a:t> psychologists' contribution to applied psychology]</a:t>
            </a:r>
          </a:p>
          <a:p>
            <a:pPr marL="462167" lvl="1" defTabSz="924333">
              <a:lnSpc>
                <a:spcPct val="85000"/>
              </a:lnSpc>
              <a:spcBef>
                <a:spcPts val="0"/>
              </a:spcBef>
              <a:defRPr/>
            </a:pPr>
            <a:endParaRPr lang="en-US" sz="1100" dirty="0"/>
          </a:p>
          <a:p>
            <a:pPr marL="462167" lvl="1" defTabSz="924333">
              <a:lnSpc>
                <a:spcPct val="85000"/>
              </a:lnSpc>
              <a:spcBef>
                <a:spcPts val="0"/>
              </a:spcBef>
              <a:defRPr/>
            </a:pPr>
            <a:r>
              <a:rPr lang="en-US" sz="1100" dirty="0"/>
              <a:t>(c) And, coming out early in the new year, an edited book addressing many aspects of the practice of </a:t>
            </a:r>
            <a:r>
              <a:rPr lang="en-US" sz="1100" dirty="0" err="1"/>
              <a:t>Counselling</a:t>
            </a:r>
            <a:r>
              <a:rPr lang="en-US" sz="1100" dirty="0"/>
              <a:t> Psychology in Canada.</a:t>
            </a:r>
          </a:p>
          <a:p>
            <a:pPr marL="462167" lvl="1" defTabSz="924333">
              <a:lnSpc>
                <a:spcPct val="85000"/>
              </a:lnSpc>
              <a:spcBef>
                <a:spcPts val="0"/>
              </a:spcBef>
              <a:defRPr/>
            </a:pPr>
            <a:endParaRPr lang="en-US" sz="1100" dirty="0"/>
          </a:p>
          <a:p>
            <a:pPr defTabSz="924333">
              <a:lnSpc>
                <a:spcPct val="85000"/>
              </a:lnSpc>
              <a:spcBef>
                <a:spcPts val="0"/>
              </a:spcBef>
              <a:defRPr/>
            </a:pPr>
            <a:r>
              <a:rPr lang="en-US" sz="1100" dirty="0"/>
              <a:t>I’m not saying that these are the first or the only articles on the subject, but they are reflective of the recent growth in the literature being generated about Canadian </a:t>
            </a:r>
            <a:r>
              <a:rPr lang="en-US" sz="1100" dirty="0" err="1"/>
              <a:t>counselling</a:t>
            </a:r>
            <a:r>
              <a:rPr lang="en-US" sz="1100" dirty="0"/>
              <a:t> psychology.</a:t>
            </a:r>
          </a:p>
          <a:p>
            <a:pPr marL="462167" lvl="1" defTabSz="924333">
              <a:lnSpc>
                <a:spcPct val="85000"/>
              </a:lnSpc>
              <a:spcBef>
                <a:spcPts val="0"/>
              </a:spcBef>
              <a:defRPr/>
            </a:pPr>
            <a:r>
              <a:rPr lang="en-US" sz="1100" dirty="0"/>
              <a:t>This is excellent, because the more we are able to read and teach from our own literature, the less we will have to rely on literature from other countries (which may not accurately reflect the practice of the profession in Canada).</a:t>
            </a:r>
          </a:p>
          <a:p>
            <a:pPr marL="462167" lvl="1" defTabSz="924333">
              <a:lnSpc>
                <a:spcPct val="85000"/>
              </a:lnSpc>
              <a:spcBef>
                <a:spcPts val="0"/>
              </a:spcBef>
              <a:defRPr/>
            </a:pPr>
            <a:endParaRPr lang="en-US" sz="1100" dirty="0"/>
          </a:p>
          <a:p>
            <a:pPr>
              <a:lnSpc>
                <a:spcPct val="85000"/>
              </a:lnSpc>
              <a:spcBef>
                <a:spcPts val="0"/>
              </a:spcBef>
              <a:defRPr/>
            </a:pPr>
            <a:r>
              <a:rPr lang="en-US" sz="1100" dirty="0"/>
              <a:t>Alongside the expanding literature about our profession has been a parallel expansion in our presence at the CPA conference.</a:t>
            </a:r>
          </a:p>
          <a:p>
            <a:pPr lvl="1">
              <a:lnSpc>
                <a:spcPct val="85000"/>
              </a:lnSpc>
              <a:spcBef>
                <a:spcPts val="0"/>
              </a:spcBef>
              <a:defRPr/>
            </a:pPr>
            <a:r>
              <a:rPr lang="en-US" sz="1100" dirty="0"/>
              <a:t>Unfortunately, I </a:t>
            </a:r>
            <a:r>
              <a:rPr lang="en-US" sz="1100" dirty="0" err="1"/>
              <a:t>havn’t</a:t>
            </a:r>
            <a:r>
              <a:rPr lang="en-US" sz="1100" dirty="0"/>
              <a:t> been able to find much detailed information on the numbers of posters, symposia and other sessions that are offered through our Section.</a:t>
            </a:r>
          </a:p>
          <a:p>
            <a:pPr lvl="2">
              <a:lnSpc>
                <a:spcPct val="85000"/>
              </a:lnSpc>
              <a:spcBef>
                <a:spcPts val="0"/>
              </a:spcBef>
              <a:defRPr/>
            </a:pPr>
            <a:r>
              <a:rPr lang="en-US" sz="1100" dirty="0"/>
              <a:t>However, in the 10 years that I have been attending the conference, my impression is that our Section-related content has grown by leaps and bounds.</a:t>
            </a:r>
          </a:p>
          <a:p>
            <a:pPr>
              <a:lnSpc>
                <a:spcPct val="85000"/>
              </a:lnSpc>
              <a:spcBef>
                <a:spcPts val="0"/>
              </a:spcBef>
              <a:tabLst>
                <a:tab pos="3081111" algn="l"/>
              </a:tabLst>
              <a:defRPr/>
            </a:pPr>
            <a:endParaRPr lang="en-US" sz="1100" dirty="0"/>
          </a:p>
          <a:p>
            <a:pPr>
              <a:lnSpc>
                <a:spcPct val="85000"/>
              </a:lnSpc>
              <a:spcBef>
                <a:spcPts val="0"/>
              </a:spcBef>
              <a:tabLst>
                <a:tab pos="3081111" algn="l"/>
              </a:tabLst>
              <a:defRPr/>
            </a:pPr>
            <a:r>
              <a:rPr lang="en-US" sz="1100" dirty="0"/>
              <a:t>I remember being quite disappointed by the lack of </a:t>
            </a:r>
            <a:r>
              <a:rPr lang="en-US" sz="1100" dirty="0" err="1"/>
              <a:t>Counselling</a:t>
            </a:r>
            <a:r>
              <a:rPr lang="en-US" sz="1100" dirty="0"/>
              <a:t> Psychology content at one of the first CPA conferences that I attended in 2004, in NFLD.</a:t>
            </a:r>
          </a:p>
          <a:p>
            <a:pPr lvl="1">
              <a:lnSpc>
                <a:spcPct val="85000"/>
              </a:lnSpc>
              <a:spcBef>
                <a:spcPts val="0"/>
              </a:spcBef>
              <a:tabLst>
                <a:tab pos="3081111" algn="l"/>
              </a:tabLst>
              <a:defRPr/>
            </a:pPr>
            <a:r>
              <a:rPr lang="en-US" sz="1100" dirty="0"/>
              <a:t>In the last couple of conferences, I have had the exact opposite problem: There is so much </a:t>
            </a:r>
            <a:r>
              <a:rPr lang="en-US" sz="1100" dirty="0" err="1"/>
              <a:t>counselling</a:t>
            </a:r>
            <a:r>
              <a:rPr lang="en-US" sz="1100" dirty="0"/>
              <a:t>-related content that it is impossible to attend everything I want to!</a:t>
            </a:r>
          </a:p>
        </p:txBody>
      </p:sp>
      <p:sp>
        <p:nvSpPr>
          <p:cNvPr id="4" name="Slide Number Placeholder 3"/>
          <p:cNvSpPr>
            <a:spLocks noGrp="1"/>
          </p:cNvSpPr>
          <p:nvPr>
            <p:ph type="sldNum" sz="quarter" idx="10"/>
          </p:nvPr>
        </p:nvSpPr>
        <p:spPr/>
        <p:txBody>
          <a:bodyPr/>
          <a:lstStyle/>
          <a:p>
            <a:fld id="{627D99E9-FA28-4A06-96CD-0C408EB8E088}" type="slidenum">
              <a:rPr lang="en-US" smtClean="0"/>
              <a:pPr/>
              <a:t>5</a:t>
            </a:fld>
            <a:endParaRPr lang="en-US"/>
          </a:p>
        </p:txBody>
      </p:sp>
    </p:spTree>
    <p:extLst>
      <p:ext uri="{BB962C8B-B14F-4D97-AF65-F5344CB8AC3E}">
        <p14:creationId xmlns:p14="http://schemas.microsoft.com/office/powerpoint/2010/main" val="3034740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76450" y="696913"/>
            <a:ext cx="2728913" cy="2047875"/>
          </a:xfrm>
        </p:spPr>
      </p:sp>
      <p:sp>
        <p:nvSpPr>
          <p:cNvPr id="3" name="Notes Placeholder 2"/>
          <p:cNvSpPr>
            <a:spLocks noGrp="1"/>
          </p:cNvSpPr>
          <p:nvPr>
            <p:ph type="body" idx="1"/>
          </p:nvPr>
        </p:nvSpPr>
        <p:spPr>
          <a:xfrm>
            <a:off x="917575" y="2305540"/>
            <a:ext cx="5046663" cy="6293630"/>
          </a:xfrm>
          <a:solidFill>
            <a:schemeClr val="bg1"/>
          </a:solidFill>
        </p:spPr>
        <p:txBody>
          <a:bodyPr/>
          <a:lstStyle/>
          <a:p>
            <a:pPr defTabSz="924333">
              <a:lnSpc>
                <a:spcPct val="85000"/>
              </a:lnSpc>
              <a:spcBef>
                <a:spcPts val="0"/>
              </a:spcBef>
              <a:defRPr/>
            </a:pPr>
            <a:r>
              <a:rPr lang="en-US" dirty="0" smtClean="0"/>
              <a:t>If</a:t>
            </a:r>
            <a:r>
              <a:rPr lang="en-US" baseline="0" dirty="0" smtClean="0"/>
              <a:t> you are a student approaching internship year, or if you are a faculty member involved with program re-accreditation, or if you have simply been attending the last few Annual Meetings of our Section, </a:t>
            </a:r>
          </a:p>
          <a:p>
            <a:pPr lvl="1">
              <a:lnSpc>
                <a:spcPct val="85000"/>
              </a:lnSpc>
              <a:spcBef>
                <a:spcPts val="0"/>
              </a:spcBef>
              <a:defRPr/>
            </a:pPr>
            <a:r>
              <a:rPr lang="en-US" baseline="0" dirty="0" smtClean="0"/>
              <a:t>you will know that there is a shortage of accredited pre-doctoral internship sites in Canada.</a:t>
            </a:r>
          </a:p>
          <a:p>
            <a:pPr defTabSz="924333">
              <a:lnSpc>
                <a:spcPct val="85000"/>
              </a:lnSpc>
              <a:spcBef>
                <a:spcPts val="0"/>
              </a:spcBef>
              <a:defRPr/>
            </a:pPr>
            <a:endParaRPr lang="en-US" baseline="0" dirty="0" smtClean="0"/>
          </a:p>
          <a:p>
            <a:pPr defTabSz="924333">
              <a:lnSpc>
                <a:spcPct val="85000"/>
              </a:lnSpc>
              <a:spcBef>
                <a:spcPts val="0"/>
              </a:spcBef>
              <a:defRPr/>
            </a:pPr>
            <a:r>
              <a:rPr lang="en-US" baseline="0" dirty="0" smtClean="0"/>
              <a:t>I might not be the best person to sketch out the debate around this issue, since I completed a post-doctoral rather than a pre-doctoral internship for my licensure,</a:t>
            </a:r>
          </a:p>
          <a:p>
            <a:pPr marL="462167" lvl="1" defTabSz="924333">
              <a:lnSpc>
                <a:spcPct val="85000"/>
              </a:lnSpc>
              <a:spcBef>
                <a:spcPts val="0"/>
              </a:spcBef>
              <a:defRPr/>
            </a:pPr>
            <a:r>
              <a:rPr lang="en-US" baseline="0" dirty="0" smtClean="0"/>
              <a:t>But I do have some insight from being involved in developing a </a:t>
            </a:r>
            <a:r>
              <a:rPr lang="en-US" baseline="0" dirty="0" err="1" smtClean="0"/>
              <a:t>predoctoral</a:t>
            </a:r>
            <a:r>
              <a:rPr lang="en-US" baseline="0" dirty="0" smtClean="0"/>
              <a:t> internship program at UNB (we’ll be starting with our first doctoral intern this September, so even seeking accreditation is a ways down the road)</a:t>
            </a:r>
          </a:p>
          <a:p>
            <a:pPr defTabSz="924333">
              <a:lnSpc>
                <a:spcPct val="85000"/>
              </a:lnSpc>
              <a:spcBef>
                <a:spcPts val="0"/>
              </a:spcBef>
              <a:defRPr/>
            </a:pPr>
            <a:endParaRPr lang="en-US" baseline="0" dirty="0" smtClean="0"/>
          </a:p>
          <a:p>
            <a:pPr defTabSz="924333">
              <a:lnSpc>
                <a:spcPct val="85000"/>
              </a:lnSpc>
              <a:spcBef>
                <a:spcPts val="0"/>
              </a:spcBef>
              <a:defRPr/>
            </a:pPr>
            <a:r>
              <a:rPr lang="en-US" baseline="0" dirty="0" smtClean="0"/>
              <a:t>Anyway, a quick search of the APPIC directory </a:t>
            </a:r>
            <a:r>
              <a:rPr lang="en-US" dirty="0"/>
              <a:t>21 sites in Canada where </a:t>
            </a:r>
            <a:r>
              <a:rPr lang="en-US" dirty="0" err="1"/>
              <a:t>counselling</a:t>
            </a:r>
            <a:r>
              <a:rPr lang="en-US" dirty="0"/>
              <a:t> psychology students are listed as “acceptable.” This sounds reasonable, until you consider that:</a:t>
            </a:r>
          </a:p>
          <a:p>
            <a:pPr marL="693250" lvl="1" indent="-231084" defTabSz="924333">
              <a:lnSpc>
                <a:spcPct val="85000"/>
              </a:lnSpc>
              <a:spcBef>
                <a:spcPts val="0"/>
              </a:spcBef>
              <a:buFontTx/>
              <a:buAutoNum type="alphaLcParenBoth"/>
              <a:defRPr/>
            </a:pPr>
            <a:r>
              <a:rPr kumimoji="1" lang="en-US" kern="1200" dirty="0" smtClean="0">
                <a:solidFill>
                  <a:schemeClr val="tx1"/>
                </a:solidFill>
                <a:effectLst/>
                <a:latin typeface="Times New Roman" charset="0"/>
                <a:ea typeface="ＭＳ Ｐゴシック" charset="-128"/>
              </a:rPr>
              <a:t>NOT all these sites are accredited; (b) only 5 of the accredited sites list </a:t>
            </a:r>
            <a:r>
              <a:rPr kumimoji="1" lang="en-US" kern="1200" dirty="0" err="1" smtClean="0">
                <a:solidFill>
                  <a:schemeClr val="tx1"/>
                </a:solidFill>
                <a:effectLst/>
                <a:latin typeface="Times New Roman" charset="0"/>
                <a:ea typeface="ＭＳ Ｐゴシック" charset="-128"/>
              </a:rPr>
              <a:t>counselling</a:t>
            </a:r>
            <a:r>
              <a:rPr kumimoji="1" lang="en-US" kern="1200" dirty="0" smtClean="0">
                <a:solidFill>
                  <a:schemeClr val="tx1"/>
                </a:solidFill>
                <a:effectLst/>
                <a:latin typeface="Times New Roman" charset="0"/>
                <a:ea typeface="ＭＳ Ｐゴシック" charset="-128"/>
              </a:rPr>
              <a:t> psych students as “preferred” applicants;</a:t>
            </a:r>
            <a:r>
              <a:rPr kumimoji="1" lang="en-US" kern="1200" baseline="0" dirty="0" smtClean="0">
                <a:solidFill>
                  <a:schemeClr val="tx1"/>
                </a:solidFill>
                <a:effectLst/>
                <a:latin typeface="Times New Roman" charset="0"/>
                <a:ea typeface="ＭＳ Ｐゴシック" charset="-128"/>
              </a:rPr>
              <a:t> and one of those 5 sites isn’t accepting any students in the next round of applications.</a:t>
            </a:r>
          </a:p>
          <a:p>
            <a:pPr defTabSz="924333">
              <a:lnSpc>
                <a:spcPct val="85000"/>
              </a:lnSpc>
              <a:spcBef>
                <a:spcPts val="0"/>
              </a:spcBef>
              <a:defRPr/>
            </a:pPr>
            <a:endParaRPr kumimoji="1" lang="en-US" kern="1200" baseline="0" dirty="0" smtClean="0">
              <a:solidFill>
                <a:schemeClr val="tx1"/>
              </a:solidFill>
              <a:effectLst/>
              <a:latin typeface="Times New Roman" charset="0"/>
              <a:ea typeface="ＭＳ Ｐゴシック" charset="-128"/>
            </a:endParaRPr>
          </a:p>
          <a:p>
            <a:pPr defTabSz="924333">
              <a:lnSpc>
                <a:spcPct val="85000"/>
              </a:lnSpc>
              <a:spcBef>
                <a:spcPts val="0"/>
              </a:spcBef>
              <a:defRPr/>
            </a:pPr>
            <a:r>
              <a:rPr kumimoji="1" lang="en-US" kern="1200" baseline="0" dirty="0" smtClean="0">
                <a:solidFill>
                  <a:schemeClr val="tx1"/>
                </a:solidFill>
                <a:effectLst/>
                <a:latin typeface="Times New Roman" charset="0"/>
                <a:ea typeface="ＭＳ Ｐゴシック" charset="-128"/>
              </a:rPr>
              <a:t>So, given this situation, the question arises around what we as a Section, and as individuals who care about the development of the profession, can and should do to address this problem.</a:t>
            </a:r>
          </a:p>
          <a:p>
            <a:pPr defTabSz="924333">
              <a:lnSpc>
                <a:spcPct val="85000"/>
              </a:lnSpc>
              <a:spcBef>
                <a:spcPts val="0"/>
              </a:spcBef>
              <a:defRPr/>
            </a:pPr>
            <a:endParaRPr kumimoji="1" lang="en-US" kern="1200" baseline="0" dirty="0" smtClean="0">
              <a:solidFill>
                <a:schemeClr val="tx1"/>
              </a:solidFill>
              <a:effectLst/>
              <a:latin typeface="Times New Roman" charset="0"/>
              <a:ea typeface="ＭＳ Ｐゴシック" charset="-128"/>
            </a:endParaRPr>
          </a:p>
          <a:p>
            <a:pPr defTabSz="924333">
              <a:lnSpc>
                <a:spcPct val="85000"/>
              </a:lnSpc>
              <a:spcBef>
                <a:spcPts val="0"/>
              </a:spcBef>
              <a:defRPr/>
            </a:pPr>
            <a:r>
              <a:rPr kumimoji="1" lang="en-US" kern="1200" baseline="0" dirty="0" smtClean="0">
                <a:solidFill>
                  <a:schemeClr val="tx1"/>
                </a:solidFill>
                <a:effectLst/>
                <a:latin typeface="Times New Roman" charset="0"/>
                <a:ea typeface="ＭＳ Ｐゴシック" charset="-128"/>
              </a:rPr>
              <a:t>One approach is to connect with and convince more of the existing internship sites to seriously consider </a:t>
            </a:r>
            <a:r>
              <a:rPr kumimoji="1" lang="en-US" kern="1200" baseline="0" dirty="0" err="1" smtClean="0">
                <a:solidFill>
                  <a:schemeClr val="tx1"/>
                </a:solidFill>
                <a:effectLst/>
                <a:latin typeface="Times New Roman" charset="0"/>
                <a:ea typeface="ＭＳ Ｐゴシック" charset="-128"/>
              </a:rPr>
              <a:t>counselling</a:t>
            </a:r>
            <a:r>
              <a:rPr kumimoji="1" lang="en-US" kern="1200" baseline="0" dirty="0" smtClean="0">
                <a:solidFill>
                  <a:schemeClr val="tx1"/>
                </a:solidFill>
                <a:effectLst/>
                <a:latin typeface="Times New Roman" charset="0"/>
                <a:ea typeface="ＭＳ Ｐゴシック" charset="-128"/>
              </a:rPr>
              <a:t> psychology applicants for placement…. </a:t>
            </a:r>
          </a:p>
          <a:p>
            <a:pPr marL="462167" lvl="1" defTabSz="924333">
              <a:lnSpc>
                <a:spcPct val="85000"/>
              </a:lnSpc>
              <a:spcBef>
                <a:spcPts val="0"/>
              </a:spcBef>
              <a:defRPr/>
            </a:pPr>
            <a:r>
              <a:rPr kumimoji="1" lang="en-US" kern="1200" baseline="0" dirty="0" smtClean="0">
                <a:solidFill>
                  <a:schemeClr val="tx1"/>
                </a:solidFill>
                <a:effectLst/>
                <a:latin typeface="Times New Roman" charset="0"/>
                <a:ea typeface="ＭＳ Ｐゴシック" charset="-128"/>
              </a:rPr>
              <a:t>Either just to allow us to apply, in the case of the 14 Canadian sites that won’t even consider applicants from our specialization</a:t>
            </a:r>
          </a:p>
          <a:p>
            <a:pPr marL="924333" lvl="2" defTabSz="924333">
              <a:lnSpc>
                <a:spcPct val="85000"/>
              </a:lnSpc>
              <a:spcBef>
                <a:spcPts val="0"/>
              </a:spcBef>
              <a:defRPr/>
            </a:pPr>
            <a:r>
              <a:rPr kumimoji="1" lang="en-US" kern="1200" baseline="0" dirty="0" smtClean="0">
                <a:solidFill>
                  <a:schemeClr val="tx1"/>
                </a:solidFill>
                <a:effectLst/>
                <a:latin typeface="Times New Roman" charset="0"/>
                <a:ea typeface="ＭＳ Ｐゴシック" charset="-128"/>
              </a:rPr>
              <a:t>Or to move us up from “acceptable” to “preferred” applicants in the case of the remainder.</a:t>
            </a:r>
          </a:p>
          <a:p>
            <a:pPr marL="924333" lvl="2" defTabSz="924333">
              <a:lnSpc>
                <a:spcPct val="85000"/>
              </a:lnSpc>
              <a:spcBef>
                <a:spcPts val="0"/>
              </a:spcBef>
              <a:defRPr/>
            </a:pPr>
            <a:endParaRPr kumimoji="1" lang="en-US" kern="1200" baseline="0" dirty="0" smtClean="0">
              <a:solidFill>
                <a:schemeClr val="tx1"/>
              </a:solidFill>
              <a:effectLst/>
              <a:latin typeface="Times New Roman" charset="0"/>
              <a:ea typeface="ＭＳ Ｐゴシック" charset="-128"/>
            </a:endParaRPr>
          </a:p>
          <a:p>
            <a:pPr defTabSz="924333">
              <a:lnSpc>
                <a:spcPct val="85000"/>
              </a:lnSpc>
              <a:spcBef>
                <a:spcPts val="0"/>
              </a:spcBef>
              <a:defRPr/>
            </a:pPr>
            <a:r>
              <a:rPr kumimoji="1" lang="en-US" kern="1200" baseline="0" dirty="0" smtClean="0">
                <a:solidFill>
                  <a:schemeClr val="tx1"/>
                </a:solidFill>
                <a:effectLst/>
                <a:latin typeface="Times New Roman" charset="0"/>
                <a:ea typeface="ＭＳ Ｐゴシック" charset="-128"/>
              </a:rPr>
              <a:t>I know that some of you have been actively engaged in the process of convincing sites of the value of having </a:t>
            </a:r>
            <a:r>
              <a:rPr kumimoji="1" lang="en-US" kern="1200" baseline="0" dirty="0" err="1" smtClean="0">
                <a:solidFill>
                  <a:schemeClr val="tx1"/>
                </a:solidFill>
                <a:effectLst/>
                <a:latin typeface="Times New Roman" charset="0"/>
                <a:ea typeface="ＭＳ Ｐゴシック" charset="-128"/>
              </a:rPr>
              <a:t>counselling</a:t>
            </a:r>
            <a:r>
              <a:rPr kumimoji="1" lang="en-US" kern="1200" baseline="0" dirty="0" smtClean="0">
                <a:solidFill>
                  <a:schemeClr val="tx1"/>
                </a:solidFill>
                <a:effectLst/>
                <a:latin typeface="Times New Roman" charset="0"/>
                <a:ea typeface="ＭＳ Ｐゴシック" charset="-128"/>
              </a:rPr>
              <a:t> psychology interns, </a:t>
            </a:r>
          </a:p>
          <a:p>
            <a:pPr marL="462167" lvl="1" defTabSz="924333">
              <a:lnSpc>
                <a:spcPct val="85000"/>
              </a:lnSpc>
              <a:spcBef>
                <a:spcPts val="0"/>
              </a:spcBef>
              <a:defRPr/>
            </a:pPr>
            <a:r>
              <a:rPr kumimoji="1" lang="en-US" kern="1200" baseline="0" dirty="0" smtClean="0">
                <a:solidFill>
                  <a:schemeClr val="tx1"/>
                </a:solidFill>
                <a:effectLst/>
                <a:latin typeface="Times New Roman" charset="0"/>
                <a:ea typeface="ＭＳ Ｐゴシック" charset="-128"/>
              </a:rPr>
              <a:t>and of course our most convincing argument is when our interns actually get into these sites, and they exceed expectations and challenge prevalent stereotypes about what </a:t>
            </a:r>
            <a:r>
              <a:rPr kumimoji="1" lang="en-US" kern="1200" baseline="0" dirty="0" err="1" smtClean="0">
                <a:solidFill>
                  <a:schemeClr val="tx1"/>
                </a:solidFill>
                <a:effectLst/>
                <a:latin typeface="Times New Roman" charset="0"/>
                <a:ea typeface="ＭＳ Ｐゴシック" charset="-128"/>
              </a:rPr>
              <a:t>counselling</a:t>
            </a:r>
            <a:r>
              <a:rPr kumimoji="1" lang="en-US" kern="1200" baseline="0" dirty="0" smtClean="0">
                <a:solidFill>
                  <a:schemeClr val="tx1"/>
                </a:solidFill>
                <a:effectLst/>
                <a:latin typeface="Times New Roman" charset="0"/>
                <a:ea typeface="ＭＳ Ｐゴシック" charset="-128"/>
              </a:rPr>
              <a:t> psychologists can and cannot do.</a:t>
            </a:r>
          </a:p>
        </p:txBody>
      </p:sp>
      <p:sp>
        <p:nvSpPr>
          <p:cNvPr id="4" name="Slide Number Placeholder 3"/>
          <p:cNvSpPr>
            <a:spLocks noGrp="1"/>
          </p:cNvSpPr>
          <p:nvPr>
            <p:ph type="sldNum" sz="quarter" idx="10"/>
          </p:nvPr>
        </p:nvSpPr>
        <p:spPr/>
        <p:txBody>
          <a:bodyPr/>
          <a:lstStyle/>
          <a:p>
            <a:fld id="{627D99E9-FA28-4A06-96CD-0C408EB8E088}" type="slidenum">
              <a:rPr lang="en-US" smtClean="0"/>
              <a:pPr/>
              <a:t>6</a:t>
            </a:fld>
            <a:endParaRPr lang="en-US"/>
          </a:p>
        </p:txBody>
      </p:sp>
    </p:spTree>
    <p:extLst>
      <p:ext uri="{BB962C8B-B14F-4D97-AF65-F5344CB8AC3E}">
        <p14:creationId xmlns:p14="http://schemas.microsoft.com/office/powerpoint/2010/main" val="3034740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917575" y="694961"/>
            <a:ext cx="5046663" cy="7904209"/>
          </a:xfrm>
        </p:spPr>
        <p:txBody>
          <a:bodyPr/>
          <a:lstStyle/>
          <a:p>
            <a:pPr defTabSz="924333">
              <a:lnSpc>
                <a:spcPct val="85000"/>
              </a:lnSpc>
              <a:spcBef>
                <a:spcPts val="0"/>
              </a:spcBef>
              <a:defRPr/>
            </a:pPr>
            <a:r>
              <a:rPr kumimoji="1" lang="en-US" kern="1200" baseline="0" dirty="0" smtClean="0">
                <a:solidFill>
                  <a:schemeClr val="tx1"/>
                </a:solidFill>
                <a:effectLst/>
              </a:rPr>
              <a:t>However, getting into more of the existing accredited sites can not</a:t>
            </a:r>
            <a:r>
              <a:rPr kumimoji="1" lang="en-US" kern="1200" dirty="0" smtClean="0">
                <a:solidFill>
                  <a:schemeClr val="tx1"/>
                </a:solidFill>
                <a:effectLst/>
              </a:rPr>
              <a:t> be </a:t>
            </a:r>
            <a:r>
              <a:rPr kumimoji="1" lang="en-US" kern="1200" baseline="0" dirty="0" smtClean="0">
                <a:solidFill>
                  <a:schemeClr val="tx1"/>
                </a:solidFill>
                <a:effectLst/>
              </a:rPr>
              <a:t>the entire answer, for a couple of reasons:</a:t>
            </a:r>
          </a:p>
          <a:p>
            <a:pPr marL="274412" lvl="1" defTabSz="924333">
              <a:lnSpc>
                <a:spcPct val="85000"/>
              </a:lnSpc>
              <a:spcBef>
                <a:spcPts val="0"/>
              </a:spcBef>
              <a:defRPr/>
            </a:pPr>
            <a:r>
              <a:rPr kumimoji="1" lang="en-US" kern="1200" baseline="0" dirty="0" smtClean="0">
                <a:solidFill>
                  <a:schemeClr val="tx1"/>
                </a:solidFill>
                <a:effectLst/>
              </a:rPr>
              <a:t>(a) The shortage of internship sites isn’t limited to </a:t>
            </a:r>
            <a:r>
              <a:rPr kumimoji="1" lang="en-US" kern="1200" baseline="0" dirty="0" err="1" smtClean="0">
                <a:solidFill>
                  <a:schemeClr val="tx1"/>
                </a:solidFill>
                <a:effectLst/>
              </a:rPr>
              <a:t>counselling</a:t>
            </a:r>
            <a:r>
              <a:rPr kumimoji="1" lang="en-US" kern="1200" baseline="0" dirty="0" smtClean="0">
                <a:solidFill>
                  <a:schemeClr val="tx1"/>
                </a:solidFill>
                <a:effectLst/>
              </a:rPr>
              <a:t> ps</a:t>
            </a:r>
            <a:r>
              <a:rPr lang="en-US" dirty="0"/>
              <a:t>y</a:t>
            </a:r>
            <a:r>
              <a:rPr kumimoji="1" lang="en-US" kern="1200" baseline="0" dirty="0" smtClean="0">
                <a:solidFill>
                  <a:schemeClr val="tx1"/>
                </a:solidFill>
                <a:effectLst/>
              </a:rPr>
              <a:t>ch; it’s present across the specializations of professional psychology in both Canada and the US,</a:t>
            </a:r>
          </a:p>
          <a:p>
            <a:pPr marL="638689" lvl="2" defTabSz="924333">
              <a:lnSpc>
                <a:spcPct val="85000"/>
              </a:lnSpc>
              <a:spcBef>
                <a:spcPts val="0"/>
              </a:spcBef>
              <a:defRPr/>
            </a:pPr>
            <a:r>
              <a:rPr kumimoji="1" lang="en-US" kern="1200" baseline="0" dirty="0" smtClean="0">
                <a:solidFill>
                  <a:schemeClr val="tx1"/>
                </a:solidFill>
                <a:effectLst/>
              </a:rPr>
              <a:t>It’s not as if there are internship spots that are simply waiting to be filled if we could only make the directors aware of our value… </a:t>
            </a:r>
          </a:p>
          <a:p>
            <a:pPr marL="1001361" lvl="3" defTabSz="924333">
              <a:lnSpc>
                <a:spcPct val="85000"/>
              </a:lnSpc>
              <a:spcBef>
                <a:spcPts val="0"/>
              </a:spcBef>
              <a:defRPr/>
            </a:pPr>
            <a:r>
              <a:rPr kumimoji="1" lang="en-US" kern="1200" baseline="0" dirty="0" smtClean="0">
                <a:solidFill>
                  <a:schemeClr val="tx1"/>
                </a:solidFill>
                <a:effectLst/>
              </a:rPr>
              <a:t>(actually, when you look at the numbers of clinical psych students in Canada seeking internships each year, and the number of spaces available in the country, the situation is just as dire for them as for us)</a:t>
            </a:r>
          </a:p>
          <a:p>
            <a:pPr marL="462167" lvl="1" defTabSz="924333">
              <a:lnSpc>
                <a:spcPct val="85000"/>
              </a:lnSpc>
              <a:spcBef>
                <a:spcPts val="0"/>
              </a:spcBef>
              <a:defRPr/>
            </a:pPr>
            <a:endParaRPr kumimoji="1" lang="en-US" kern="1200" baseline="0" dirty="0" smtClean="0">
              <a:solidFill>
                <a:schemeClr val="tx1"/>
              </a:solidFill>
              <a:effectLst/>
            </a:endParaRPr>
          </a:p>
          <a:p>
            <a:pPr marL="274412" lvl="1" defTabSz="924333">
              <a:lnSpc>
                <a:spcPct val="85000"/>
              </a:lnSpc>
              <a:spcBef>
                <a:spcPts val="0"/>
              </a:spcBef>
              <a:defRPr/>
            </a:pPr>
            <a:r>
              <a:rPr kumimoji="1" lang="en-US" kern="1200" baseline="0" dirty="0" smtClean="0">
                <a:solidFill>
                  <a:schemeClr val="tx1"/>
                </a:solidFill>
                <a:effectLst/>
              </a:rPr>
              <a:t>(b) A more subtle but potentially more concerning issue is that the internship experience is one of the most important formative experiences for students entering professional practice, right?</a:t>
            </a:r>
          </a:p>
          <a:p>
            <a:pPr marL="638689" lvl="2" defTabSz="924333">
              <a:lnSpc>
                <a:spcPct val="85000"/>
              </a:lnSpc>
              <a:spcBef>
                <a:spcPts val="0"/>
              </a:spcBef>
              <a:defRPr/>
            </a:pPr>
            <a:r>
              <a:rPr kumimoji="1" lang="en-US" kern="1200" baseline="0" dirty="0" smtClean="0">
                <a:solidFill>
                  <a:schemeClr val="tx1"/>
                </a:solidFill>
                <a:effectLst/>
              </a:rPr>
              <a:t>Well, what does it mean for our students’ professional worldview and approach to working with clients, if this key experience takes place in a setting where the dominant paradigm is clinical psychology, and the student is supervised by clinical psychologists?</a:t>
            </a:r>
          </a:p>
          <a:p>
            <a:pPr marL="924333" lvl="2" defTabSz="924333">
              <a:lnSpc>
                <a:spcPct val="85000"/>
              </a:lnSpc>
              <a:spcBef>
                <a:spcPts val="0"/>
              </a:spcBef>
              <a:defRPr/>
            </a:pPr>
            <a:endParaRPr kumimoji="1" lang="en-US" kern="1200" baseline="0" dirty="0" smtClean="0">
              <a:solidFill>
                <a:schemeClr val="tx1"/>
              </a:solidFill>
              <a:effectLst/>
            </a:endParaRPr>
          </a:p>
          <a:p>
            <a:pPr marL="924333" lvl="2" defTabSz="924333">
              <a:lnSpc>
                <a:spcPct val="85000"/>
              </a:lnSpc>
              <a:spcBef>
                <a:spcPts val="0"/>
              </a:spcBef>
              <a:defRPr/>
            </a:pPr>
            <a:endParaRPr kumimoji="1" lang="en-US" kern="1200" baseline="0" dirty="0" smtClean="0">
              <a:solidFill>
                <a:schemeClr val="tx1"/>
              </a:solidFill>
              <a:effectLst/>
            </a:endParaRPr>
          </a:p>
          <a:p>
            <a:pPr defTabSz="924333">
              <a:lnSpc>
                <a:spcPct val="85000"/>
              </a:lnSpc>
              <a:spcBef>
                <a:spcPts val="0"/>
              </a:spcBef>
              <a:defRPr/>
            </a:pPr>
            <a:r>
              <a:rPr kumimoji="1" lang="en-US" kern="1200" baseline="0" dirty="0" smtClean="0">
                <a:solidFill>
                  <a:schemeClr val="tx1"/>
                </a:solidFill>
                <a:effectLst/>
              </a:rPr>
              <a:t>The better alternative is work towards developing additional internship opportunities, (preferably at sites where there is a good fit between the way they work and the Canadian </a:t>
            </a:r>
            <a:r>
              <a:rPr kumimoji="1" lang="en-US" kern="1200" baseline="0" dirty="0" err="1" smtClean="0">
                <a:solidFill>
                  <a:schemeClr val="tx1"/>
                </a:solidFill>
                <a:effectLst/>
              </a:rPr>
              <a:t>counselling</a:t>
            </a:r>
            <a:r>
              <a:rPr kumimoji="1" lang="en-US" kern="1200" baseline="0" dirty="0" smtClean="0">
                <a:solidFill>
                  <a:schemeClr val="tx1"/>
                </a:solidFill>
                <a:effectLst/>
              </a:rPr>
              <a:t> psychology approach to practice)</a:t>
            </a:r>
          </a:p>
          <a:p>
            <a:pPr marL="362673" lvl="1">
              <a:lnSpc>
                <a:spcPct val="85000"/>
              </a:lnSpc>
              <a:spcBef>
                <a:spcPts val="0"/>
              </a:spcBef>
              <a:defRPr/>
            </a:pPr>
            <a:r>
              <a:rPr lang="en-US" dirty="0" smtClean="0"/>
              <a:t>Our Section executive has been actively involved with CPA head office to do this, presenting at CAUCUSS, and preparing resources that can be used in preparing arguments for conversations with CS staff.</a:t>
            </a:r>
          </a:p>
          <a:p>
            <a:pPr marL="726950" lvl="2">
              <a:lnSpc>
                <a:spcPct val="85000"/>
              </a:lnSpc>
              <a:spcBef>
                <a:spcPts val="0"/>
              </a:spcBef>
              <a:defRPr/>
            </a:pPr>
            <a:r>
              <a:rPr kumimoji="1" lang="en-US" kern="1200" baseline="0" dirty="0" smtClean="0">
                <a:solidFill>
                  <a:schemeClr val="tx1"/>
                </a:solidFill>
                <a:effectLst/>
              </a:rPr>
              <a:t>The slides from Ada’s presentation are available </a:t>
            </a:r>
            <a:r>
              <a:rPr kumimoji="1" lang="en-US" kern="1200" dirty="0" smtClean="0">
                <a:solidFill>
                  <a:schemeClr val="tx1"/>
                </a:solidFill>
                <a:effectLst/>
              </a:rPr>
              <a:t> for download from CPA’s web-site, </a:t>
            </a:r>
          </a:p>
          <a:p>
            <a:pPr marL="1089623" lvl="3">
              <a:lnSpc>
                <a:spcPct val="85000"/>
              </a:lnSpc>
              <a:spcBef>
                <a:spcPts val="0"/>
              </a:spcBef>
              <a:defRPr/>
            </a:pPr>
            <a:r>
              <a:rPr kumimoji="1" lang="en-US" kern="1200" dirty="0" smtClean="0">
                <a:solidFill>
                  <a:schemeClr val="tx1"/>
                </a:solidFill>
                <a:effectLst/>
              </a:rPr>
              <a:t>and inn those slides are links to </a:t>
            </a:r>
            <a:r>
              <a:rPr kumimoji="1" lang="en-US" kern="1200" dirty="0" err="1" smtClean="0">
                <a:solidFill>
                  <a:schemeClr val="tx1"/>
                </a:solidFill>
                <a:effectLst/>
              </a:rPr>
              <a:t>Youtube</a:t>
            </a:r>
            <a:r>
              <a:rPr kumimoji="1" lang="en-US" kern="1200" dirty="0" smtClean="0">
                <a:solidFill>
                  <a:schemeClr val="tx1"/>
                </a:solidFill>
                <a:effectLst/>
              </a:rPr>
              <a:t> videos by George Hurley and Tim </a:t>
            </a:r>
            <a:r>
              <a:rPr kumimoji="1" lang="en-US" kern="1200" dirty="0" err="1" smtClean="0">
                <a:solidFill>
                  <a:schemeClr val="tx1"/>
                </a:solidFill>
                <a:effectLst/>
              </a:rPr>
              <a:t>Osacuk</a:t>
            </a:r>
            <a:r>
              <a:rPr kumimoji="1" lang="en-US" kern="1200" dirty="0" smtClean="0">
                <a:solidFill>
                  <a:schemeClr val="tx1"/>
                </a:solidFill>
                <a:effectLst/>
              </a:rPr>
              <a:t> (who are involved with the internships at Memorial and U Manitoba, respectively)… </a:t>
            </a:r>
          </a:p>
          <a:p>
            <a:pPr marL="1540555" lvl="4">
              <a:lnSpc>
                <a:spcPct val="85000"/>
              </a:lnSpc>
              <a:spcBef>
                <a:spcPts val="0"/>
              </a:spcBef>
              <a:defRPr/>
            </a:pPr>
            <a:r>
              <a:rPr kumimoji="1" lang="en-US" kern="1200" dirty="0" smtClean="0">
                <a:solidFill>
                  <a:schemeClr val="tx1"/>
                </a:solidFill>
                <a:effectLst/>
              </a:rPr>
              <a:t>they do a great job of outlining the advantages of having </a:t>
            </a:r>
            <a:r>
              <a:rPr lang="en-US" dirty="0" smtClean="0"/>
              <a:t>doc student </a:t>
            </a:r>
            <a:r>
              <a:rPr kumimoji="1" lang="en-US" kern="1200" dirty="0" smtClean="0">
                <a:solidFill>
                  <a:schemeClr val="tx1"/>
                </a:solidFill>
                <a:effectLst/>
              </a:rPr>
              <a:t>interns, and the pragmatics of getting such a program off the ground.</a:t>
            </a:r>
            <a:endParaRPr lang="en-US" baseline="0" dirty="0"/>
          </a:p>
          <a:p>
            <a:pPr>
              <a:lnSpc>
                <a:spcPct val="85000"/>
              </a:lnSpc>
              <a:spcBef>
                <a:spcPts val="0"/>
              </a:spcBef>
              <a:defRPr/>
            </a:pPr>
            <a:endParaRPr kumimoji="1" lang="en-US" kern="1200" dirty="0" smtClean="0">
              <a:solidFill>
                <a:schemeClr val="tx1"/>
              </a:solidFill>
              <a:effectLst/>
            </a:endParaRPr>
          </a:p>
          <a:p>
            <a:pPr>
              <a:lnSpc>
                <a:spcPct val="85000"/>
              </a:lnSpc>
              <a:spcBef>
                <a:spcPts val="0"/>
              </a:spcBef>
              <a:defRPr/>
            </a:pPr>
            <a:r>
              <a:rPr kumimoji="1" lang="en-US" kern="1200" dirty="0" smtClean="0">
                <a:solidFill>
                  <a:schemeClr val="tx1"/>
                </a:solidFill>
                <a:effectLst/>
              </a:rPr>
              <a:t>Those materials, especially the videos from folks working in university </a:t>
            </a:r>
            <a:r>
              <a:rPr kumimoji="1" lang="en-US" kern="1200" dirty="0" err="1" smtClean="0">
                <a:solidFill>
                  <a:schemeClr val="tx1"/>
                </a:solidFill>
                <a:effectLst/>
              </a:rPr>
              <a:t>counselling</a:t>
            </a:r>
            <a:r>
              <a:rPr kumimoji="1" lang="en-US" kern="1200" dirty="0" smtClean="0">
                <a:solidFill>
                  <a:schemeClr val="tx1"/>
                </a:solidFill>
                <a:effectLst/>
              </a:rPr>
              <a:t> </a:t>
            </a:r>
            <a:r>
              <a:rPr kumimoji="1" lang="en-US" kern="1200" dirty="0" err="1" smtClean="0">
                <a:solidFill>
                  <a:schemeClr val="tx1"/>
                </a:solidFill>
                <a:effectLst/>
              </a:rPr>
              <a:t>centres</a:t>
            </a:r>
            <a:r>
              <a:rPr kumimoji="1" lang="en-US" kern="1200" dirty="0" smtClean="0">
                <a:solidFill>
                  <a:schemeClr val="tx1"/>
                </a:solidFill>
                <a:effectLst/>
              </a:rPr>
              <a:t> were instrumental in convincing the Director of CS at UNB to pursue pre-doc internships.</a:t>
            </a:r>
            <a:endParaRPr lang="en-US" baseline="0" dirty="0" smtClean="0"/>
          </a:p>
          <a:p>
            <a:pPr>
              <a:lnSpc>
                <a:spcPct val="85000"/>
              </a:lnSpc>
              <a:spcBef>
                <a:spcPts val="0"/>
              </a:spcBef>
              <a:defRPr/>
            </a:pPr>
            <a:endParaRPr lang="en-US" baseline="0" dirty="0" smtClean="0"/>
          </a:p>
          <a:p>
            <a:pPr>
              <a:lnSpc>
                <a:spcPct val="85000"/>
              </a:lnSpc>
              <a:spcBef>
                <a:spcPts val="0"/>
              </a:spcBef>
              <a:defRPr/>
            </a:pPr>
            <a:r>
              <a:rPr lang="en-US" dirty="0" smtClean="0"/>
              <a:t>So, as part of the debate around what to do about our internship shortage …</a:t>
            </a:r>
            <a:endParaRPr lang="en-US" baseline="0" dirty="0"/>
          </a:p>
          <a:p>
            <a:pPr marL="274412" lvl="1">
              <a:lnSpc>
                <a:spcPct val="85000"/>
              </a:lnSpc>
              <a:spcBef>
                <a:spcPts val="0"/>
              </a:spcBef>
              <a:defRPr/>
            </a:pPr>
            <a:r>
              <a:rPr kumimoji="1" lang="en-US" kern="1200" dirty="0" smtClean="0">
                <a:solidFill>
                  <a:schemeClr val="tx1"/>
                </a:solidFill>
                <a:effectLst/>
              </a:rPr>
              <a:t>for those of you who are faculty members with good relationships with your university’s CS; if they aren’t already taking doctoral-level interns,</a:t>
            </a:r>
          </a:p>
          <a:p>
            <a:pPr marL="638689" lvl="2">
              <a:lnSpc>
                <a:spcPct val="85000"/>
              </a:lnSpc>
              <a:spcBef>
                <a:spcPts val="0"/>
              </a:spcBef>
              <a:defRPr/>
            </a:pPr>
            <a:r>
              <a:rPr lang="en-US" baseline="0" dirty="0" smtClean="0"/>
              <a:t>I</a:t>
            </a:r>
            <a:r>
              <a:rPr lang="en-US" dirty="0" smtClean="0"/>
              <a:t> challenge you to have a conversation with them about that, and present them with the case for developing such a program </a:t>
            </a:r>
          </a:p>
          <a:p>
            <a:pPr lvl="2">
              <a:lnSpc>
                <a:spcPct val="85000"/>
              </a:lnSpc>
              <a:spcBef>
                <a:spcPts val="0"/>
              </a:spcBef>
              <a:defRPr/>
            </a:pPr>
            <a:endParaRPr lang="en-US" dirty="0"/>
          </a:p>
          <a:p>
            <a:pPr marL="0" lvl="2">
              <a:lnSpc>
                <a:spcPct val="85000"/>
              </a:lnSpc>
              <a:spcBef>
                <a:spcPts val="0"/>
              </a:spcBef>
              <a:defRPr/>
            </a:pPr>
            <a:r>
              <a:rPr lang="en-US" dirty="0" smtClean="0"/>
              <a:t>(and if you want, I’d be happy to chat 1-on-1 with you about my experience and involvement in getting the internship set up at UNB)</a:t>
            </a:r>
            <a:endParaRPr lang="en-CA" dirty="0"/>
          </a:p>
        </p:txBody>
      </p:sp>
      <p:sp>
        <p:nvSpPr>
          <p:cNvPr id="4" name="Slide Number Placeholder 3"/>
          <p:cNvSpPr>
            <a:spLocks noGrp="1"/>
          </p:cNvSpPr>
          <p:nvPr>
            <p:ph type="sldNum" sz="quarter" idx="10"/>
          </p:nvPr>
        </p:nvSpPr>
        <p:spPr/>
        <p:txBody>
          <a:bodyPr/>
          <a:lstStyle/>
          <a:p>
            <a:fld id="{627D99E9-FA28-4A06-96CD-0C408EB8E088}" type="slidenum">
              <a:rPr lang="en-US" smtClean="0"/>
              <a:pPr/>
              <a:t>7</a:t>
            </a:fld>
            <a:endParaRPr lang="en-US"/>
          </a:p>
        </p:txBody>
      </p:sp>
    </p:spTree>
    <p:extLst>
      <p:ext uri="{BB962C8B-B14F-4D97-AF65-F5344CB8AC3E}">
        <p14:creationId xmlns:p14="http://schemas.microsoft.com/office/powerpoint/2010/main" val="3642123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89163" y="696913"/>
            <a:ext cx="2503487" cy="1878012"/>
          </a:xfrm>
        </p:spPr>
      </p:sp>
      <p:sp>
        <p:nvSpPr>
          <p:cNvPr id="3" name="Notes Placeholder 2"/>
          <p:cNvSpPr>
            <a:spLocks noGrp="1"/>
          </p:cNvSpPr>
          <p:nvPr>
            <p:ph type="body" idx="1"/>
          </p:nvPr>
        </p:nvSpPr>
        <p:spPr>
          <a:xfrm>
            <a:off x="917575" y="1216429"/>
            <a:ext cx="5046663" cy="7382742"/>
          </a:xfrm>
          <a:solidFill>
            <a:schemeClr val="bg1"/>
          </a:solidFill>
        </p:spPr>
        <p:txBody>
          <a:bodyPr/>
          <a:lstStyle/>
          <a:p>
            <a:pPr defTabSz="924333">
              <a:lnSpc>
                <a:spcPct val="85000"/>
              </a:lnSpc>
              <a:spcBef>
                <a:spcPts val="0"/>
              </a:spcBef>
              <a:defRPr/>
            </a:pPr>
            <a:r>
              <a:rPr lang="en-US" dirty="0"/>
              <a:t>A</a:t>
            </a:r>
            <a:r>
              <a:rPr lang="en-US" dirty="0" smtClean="0"/>
              <a:t>s we continue to establish and assert our identity as a distinct specialization with a distinct perspective within professional psychology, </a:t>
            </a:r>
          </a:p>
          <a:p>
            <a:pPr lvl="1">
              <a:lnSpc>
                <a:spcPct val="85000"/>
              </a:lnSpc>
              <a:spcBef>
                <a:spcPts val="0"/>
              </a:spcBef>
              <a:defRPr/>
            </a:pPr>
            <a:r>
              <a:rPr lang="en-US" dirty="0" smtClean="0"/>
              <a:t>The question arises as to  what should be our relationship with those folks who, in Atlantic Canada, call “</a:t>
            </a:r>
            <a:r>
              <a:rPr lang="en-US" dirty="0" err="1" smtClean="0"/>
              <a:t>counselling</a:t>
            </a:r>
            <a:r>
              <a:rPr lang="en-US" dirty="0" smtClean="0"/>
              <a:t> therapists “or “</a:t>
            </a:r>
            <a:r>
              <a:rPr lang="en-US" dirty="0" err="1" smtClean="0"/>
              <a:t>Counseilleurs</a:t>
            </a:r>
            <a:r>
              <a:rPr lang="en-US" dirty="0" smtClean="0"/>
              <a:t> d’ Orientation”</a:t>
            </a:r>
          </a:p>
          <a:p>
            <a:pPr lvl="2">
              <a:lnSpc>
                <a:spcPct val="85000"/>
              </a:lnSpc>
              <a:spcBef>
                <a:spcPts val="0"/>
              </a:spcBef>
              <a:defRPr/>
            </a:pPr>
            <a:r>
              <a:rPr lang="en-US" dirty="0" smtClean="0"/>
              <a:t>(and I’m not sure what the name is on the West Coast… “clinical </a:t>
            </a:r>
            <a:r>
              <a:rPr lang="en-US" dirty="0" err="1" smtClean="0"/>
              <a:t>counsellors</a:t>
            </a:r>
            <a:r>
              <a:rPr lang="en-US" dirty="0" smtClean="0"/>
              <a:t>”?   “Psychotherapists?”)</a:t>
            </a:r>
          </a:p>
          <a:p>
            <a:pPr lvl="2">
              <a:lnSpc>
                <a:spcPct val="85000"/>
              </a:lnSpc>
              <a:spcBef>
                <a:spcPts val="0"/>
              </a:spcBef>
              <a:defRPr/>
            </a:pPr>
            <a:endParaRPr lang="en-US" dirty="0" smtClean="0"/>
          </a:p>
          <a:p>
            <a:pPr defTabSz="924333">
              <a:lnSpc>
                <a:spcPct val="85000"/>
              </a:lnSpc>
              <a:spcBef>
                <a:spcPts val="0"/>
              </a:spcBef>
              <a:defRPr/>
            </a:pPr>
            <a:r>
              <a:rPr lang="en-US" dirty="0" smtClean="0"/>
              <a:t>This is becoming a more and more salient issue because, not only is </a:t>
            </a:r>
            <a:r>
              <a:rPr lang="en-US" dirty="0" err="1" smtClean="0"/>
              <a:t>Counselling</a:t>
            </a:r>
            <a:r>
              <a:rPr lang="en-US" dirty="0" smtClean="0"/>
              <a:t> Psychology becoming more active in asserting it’s professional identity, </a:t>
            </a:r>
          </a:p>
          <a:p>
            <a:pPr lvl="2">
              <a:lnSpc>
                <a:spcPct val="85000"/>
              </a:lnSpc>
              <a:spcBef>
                <a:spcPts val="0"/>
              </a:spcBef>
              <a:defRPr/>
            </a:pPr>
            <a:r>
              <a:rPr lang="en-US" dirty="0" smtClean="0"/>
              <a:t>but so too is </a:t>
            </a:r>
            <a:r>
              <a:rPr lang="en-US" dirty="0" err="1" smtClean="0"/>
              <a:t>Counselling</a:t>
            </a:r>
            <a:r>
              <a:rPr lang="en-US" dirty="0" smtClean="0"/>
              <a:t> Therapy, with efforts to define it’s scope of practice and achieve regulation of the profession actively underway (or achieved) in many provinces</a:t>
            </a:r>
          </a:p>
          <a:p>
            <a:pPr defTabSz="924333">
              <a:lnSpc>
                <a:spcPct val="85000"/>
              </a:lnSpc>
              <a:spcBef>
                <a:spcPts val="0"/>
              </a:spcBef>
              <a:defRPr/>
            </a:pPr>
            <a:endParaRPr lang="en-US" dirty="0" smtClean="0"/>
          </a:p>
          <a:p>
            <a:pPr defTabSz="924333">
              <a:lnSpc>
                <a:spcPct val="85000"/>
              </a:lnSpc>
              <a:spcBef>
                <a:spcPts val="0"/>
              </a:spcBef>
              <a:defRPr/>
            </a:pPr>
            <a:r>
              <a:rPr lang="en-US" dirty="0" smtClean="0"/>
              <a:t>Before I engage with this debate, full disclosure… I am a licensed psychologist, but I am also a </a:t>
            </a:r>
            <a:r>
              <a:rPr lang="en-US" dirty="0" err="1" smtClean="0"/>
              <a:t>counsellor</a:t>
            </a:r>
            <a:r>
              <a:rPr lang="en-US" dirty="0" smtClean="0"/>
              <a:t> educator, and I am actively involved in both CPA and CCPA.</a:t>
            </a:r>
          </a:p>
          <a:p>
            <a:pPr defTabSz="924333">
              <a:lnSpc>
                <a:spcPct val="85000"/>
              </a:lnSpc>
              <a:spcBef>
                <a:spcPts val="0"/>
              </a:spcBef>
              <a:defRPr/>
            </a:pPr>
            <a:endParaRPr lang="en-US" dirty="0" smtClean="0"/>
          </a:p>
          <a:p>
            <a:pPr>
              <a:lnSpc>
                <a:spcPct val="85000"/>
              </a:lnSpc>
              <a:spcBef>
                <a:spcPts val="0"/>
              </a:spcBef>
              <a:defRPr/>
            </a:pPr>
            <a:r>
              <a:rPr lang="en-US" dirty="0" smtClean="0"/>
              <a:t>One possible</a:t>
            </a:r>
            <a:r>
              <a:rPr lang="en-US" baseline="0" dirty="0" smtClean="0"/>
              <a:t> direction </a:t>
            </a:r>
            <a:r>
              <a:rPr lang="en-US" dirty="0" smtClean="0"/>
              <a:t>that </a:t>
            </a:r>
            <a:r>
              <a:rPr lang="en-US" dirty="0" err="1" smtClean="0"/>
              <a:t>counselling</a:t>
            </a:r>
            <a:r>
              <a:rPr lang="en-US" dirty="0" smtClean="0"/>
              <a:t> psychology can take to maintain our distinct identity is to increase the separation from </a:t>
            </a:r>
            <a:r>
              <a:rPr lang="en-US" dirty="0" err="1" smtClean="0"/>
              <a:t>counselling</a:t>
            </a:r>
            <a:r>
              <a:rPr lang="en-US" dirty="0" smtClean="0"/>
              <a:t>, for us to go our way and they to go theirs…</a:t>
            </a:r>
          </a:p>
          <a:p>
            <a:pPr lvl="1">
              <a:lnSpc>
                <a:spcPct val="85000"/>
              </a:lnSpc>
              <a:spcBef>
                <a:spcPts val="0"/>
              </a:spcBef>
              <a:defRPr/>
            </a:pPr>
            <a:r>
              <a:rPr lang="en-US" dirty="0" smtClean="0"/>
              <a:t>Paralleling what has happened in the United States</a:t>
            </a:r>
          </a:p>
          <a:p>
            <a:pPr>
              <a:lnSpc>
                <a:spcPct val="85000"/>
              </a:lnSpc>
              <a:spcBef>
                <a:spcPts val="0"/>
              </a:spcBef>
              <a:defRPr/>
            </a:pPr>
            <a:endParaRPr lang="en-US" dirty="0" smtClean="0"/>
          </a:p>
          <a:p>
            <a:pPr>
              <a:lnSpc>
                <a:spcPct val="85000"/>
              </a:lnSpc>
              <a:spcBef>
                <a:spcPts val="0"/>
              </a:spcBef>
              <a:defRPr/>
            </a:pPr>
            <a:r>
              <a:rPr lang="en-US" dirty="0" smtClean="0"/>
              <a:t>Even if we set aside the question of whether it is actually working in the States (I happen to think that</a:t>
            </a:r>
            <a:r>
              <a:rPr lang="en-US" baseline="0" dirty="0" smtClean="0"/>
              <a:t> the costs in terms of the fragmentation and conflict that has emerged among the mental health professions is a negative rather than positive development), </a:t>
            </a:r>
          </a:p>
          <a:p>
            <a:pPr lvl="1">
              <a:lnSpc>
                <a:spcPct val="85000"/>
              </a:lnSpc>
              <a:spcBef>
                <a:spcPts val="0"/>
              </a:spcBef>
              <a:defRPr/>
            </a:pPr>
            <a:r>
              <a:rPr lang="en-US" baseline="0" dirty="0" smtClean="0"/>
              <a:t>There are several reasons why I don’t think this is the right solution:</a:t>
            </a:r>
          </a:p>
          <a:p>
            <a:pPr lvl="1">
              <a:lnSpc>
                <a:spcPct val="85000"/>
              </a:lnSpc>
              <a:spcBef>
                <a:spcPts val="0"/>
              </a:spcBef>
              <a:defRPr/>
            </a:pPr>
            <a:endParaRPr lang="en-US" baseline="0" dirty="0" smtClean="0"/>
          </a:p>
          <a:p>
            <a:pPr>
              <a:lnSpc>
                <a:spcPct val="85000"/>
              </a:lnSpc>
              <a:spcBef>
                <a:spcPts val="0"/>
              </a:spcBef>
              <a:defRPr/>
            </a:pPr>
            <a:r>
              <a:rPr lang="en-US" baseline="0" dirty="0" smtClean="0"/>
              <a:t>(a) It goes against the history of our profession in Canada, which is rooted </a:t>
            </a:r>
            <a:r>
              <a:rPr lang="en-US" dirty="0" smtClean="0"/>
              <a:t>as much in </a:t>
            </a:r>
            <a:r>
              <a:rPr lang="en-US" dirty="0" err="1" smtClean="0"/>
              <a:t>Counselling</a:t>
            </a:r>
            <a:r>
              <a:rPr lang="en-US" dirty="0" smtClean="0"/>
              <a:t> &amp; </a:t>
            </a:r>
            <a:r>
              <a:rPr lang="en-US" dirty="0" err="1" smtClean="0"/>
              <a:t>Counsellor</a:t>
            </a:r>
            <a:r>
              <a:rPr lang="en-US" dirty="0" smtClean="0"/>
              <a:t> education as it is in Psychology.</a:t>
            </a:r>
          </a:p>
          <a:p>
            <a:pPr lvl="1">
              <a:lnSpc>
                <a:spcPct val="85000"/>
              </a:lnSpc>
              <a:spcBef>
                <a:spcPts val="0"/>
              </a:spcBef>
              <a:defRPr/>
            </a:pPr>
            <a:r>
              <a:rPr lang="en-US" dirty="0" smtClean="0"/>
              <a:t>And that history</a:t>
            </a:r>
            <a:r>
              <a:rPr lang="en-US" baseline="0" dirty="0" smtClean="0"/>
              <a:t> directly informs the definition of </a:t>
            </a:r>
            <a:r>
              <a:rPr lang="en-US" baseline="0" dirty="0" err="1" smtClean="0"/>
              <a:t>Counselling</a:t>
            </a:r>
            <a:r>
              <a:rPr lang="en-US" baseline="0" dirty="0" smtClean="0"/>
              <a:t> Psychology in Canada. If we separate ourselves from our history, in the long run this will have an effect on our distinct identity</a:t>
            </a:r>
            <a:endParaRPr lang="en-CA" dirty="0" smtClean="0"/>
          </a:p>
          <a:p>
            <a:pPr defTabSz="924333">
              <a:lnSpc>
                <a:spcPct val="85000"/>
              </a:lnSpc>
              <a:spcBef>
                <a:spcPts val="0"/>
              </a:spcBef>
              <a:defRPr/>
            </a:pPr>
            <a:endParaRPr lang="en-US" dirty="0"/>
          </a:p>
          <a:p>
            <a:pPr>
              <a:lnSpc>
                <a:spcPct val="85000"/>
              </a:lnSpc>
              <a:spcBef>
                <a:spcPts val="0"/>
              </a:spcBef>
              <a:defRPr/>
            </a:pPr>
            <a:r>
              <a:rPr lang="en-US" dirty="0" smtClean="0"/>
              <a:t>(b) On another, more pragmatic,</a:t>
            </a:r>
            <a:r>
              <a:rPr lang="en-US" baseline="0" dirty="0" smtClean="0"/>
              <a:t> basis, how would we even go about separating </a:t>
            </a:r>
            <a:r>
              <a:rPr lang="en-US" baseline="0" dirty="0" err="1" smtClean="0"/>
              <a:t>counselling</a:t>
            </a:r>
            <a:r>
              <a:rPr lang="en-US" baseline="0" dirty="0" smtClean="0"/>
              <a:t> and </a:t>
            </a:r>
            <a:r>
              <a:rPr lang="en-US" baseline="0" dirty="0" err="1" smtClean="0"/>
              <a:t>counselling</a:t>
            </a:r>
            <a:r>
              <a:rPr lang="en-US" baseline="0" dirty="0" smtClean="0"/>
              <a:t> psychology, when (as Sharon Robertson so aptly put it in the Section Keynote two years ago), “They are Us.”</a:t>
            </a:r>
            <a:endParaRPr lang="en-US" dirty="0" smtClean="0"/>
          </a:p>
          <a:p>
            <a:pPr marL="449885" lvl="1" defTabSz="899770">
              <a:lnSpc>
                <a:spcPct val="85000"/>
              </a:lnSpc>
              <a:spcBef>
                <a:spcPts val="0"/>
              </a:spcBef>
              <a:defRPr/>
            </a:pPr>
            <a:r>
              <a:rPr lang="en-US" baseline="0" dirty="0" smtClean="0"/>
              <a:t>How many of the PhD </a:t>
            </a:r>
            <a:r>
              <a:rPr lang="en-US" baseline="0" dirty="0" err="1" smtClean="0"/>
              <a:t>Counselling</a:t>
            </a:r>
            <a:r>
              <a:rPr lang="en-US" baseline="0" dirty="0" smtClean="0"/>
              <a:t> Psychology programs are co-located with master’s level </a:t>
            </a:r>
            <a:r>
              <a:rPr lang="en-US" baseline="0" dirty="0" err="1" smtClean="0"/>
              <a:t>counsellor</a:t>
            </a:r>
            <a:r>
              <a:rPr lang="en-US" baseline="0" dirty="0" smtClean="0"/>
              <a:t> education programs, sharing courses, program resources, and professors?</a:t>
            </a:r>
          </a:p>
          <a:p>
            <a:pPr lvl="2">
              <a:lnSpc>
                <a:spcPct val="85000"/>
              </a:lnSpc>
              <a:spcBef>
                <a:spcPts val="0"/>
              </a:spcBef>
              <a:defRPr/>
            </a:pPr>
            <a:r>
              <a:rPr lang="en-US" dirty="0" smtClean="0"/>
              <a:t>What proportion of </a:t>
            </a:r>
            <a:r>
              <a:rPr lang="en-US" baseline="0" dirty="0" smtClean="0"/>
              <a:t>doctoral students practiced as </a:t>
            </a:r>
            <a:r>
              <a:rPr lang="en-US" baseline="0" dirty="0" err="1" smtClean="0"/>
              <a:t>counselling</a:t>
            </a:r>
            <a:r>
              <a:rPr lang="en-US" baseline="0" dirty="0" smtClean="0"/>
              <a:t> therapist before pursuing doctoral studies (or even during the PhD)?</a:t>
            </a:r>
          </a:p>
          <a:p>
            <a:pPr lvl="3">
              <a:lnSpc>
                <a:spcPct val="85000"/>
              </a:lnSpc>
              <a:spcBef>
                <a:spcPts val="0"/>
              </a:spcBef>
              <a:defRPr/>
            </a:pPr>
            <a:r>
              <a:rPr lang="en-US" baseline="0" dirty="0" smtClean="0"/>
              <a:t>And on the flip side, where do the </a:t>
            </a:r>
            <a:r>
              <a:rPr lang="en-US" baseline="0" dirty="0" err="1" smtClean="0"/>
              <a:t>counsellor</a:t>
            </a:r>
            <a:r>
              <a:rPr lang="en-US" baseline="0" dirty="0" smtClean="0"/>
              <a:t> education programs tend to draw on when they are hiring faculty members?</a:t>
            </a:r>
          </a:p>
          <a:p>
            <a:pPr lvl="3">
              <a:lnSpc>
                <a:spcPct val="85000"/>
              </a:lnSpc>
              <a:spcBef>
                <a:spcPts val="0"/>
              </a:spcBef>
              <a:defRPr/>
            </a:pPr>
            <a:endParaRPr lang="en-US" baseline="0" dirty="0" smtClean="0"/>
          </a:p>
          <a:p>
            <a:pPr lvl="1">
              <a:lnSpc>
                <a:spcPct val="85000"/>
              </a:lnSpc>
              <a:spcBef>
                <a:spcPts val="0"/>
              </a:spcBef>
              <a:defRPr/>
            </a:pPr>
            <a:endParaRPr lang="en-US" dirty="0"/>
          </a:p>
        </p:txBody>
      </p:sp>
      <p:sp>
        <p:nvSpPr>
          <p:cNvPr id="4" name="Slide Number Placeholder 3"/>
          <p:cNvSpPr>
            <a:spLocks noGrp="1"/>
          </p:cNvSpPr>
          <p:nvPr>
            <p:ph type="sldNum" sz="quarter" idx="10"/>
          </p:nvPr>
        </p:nvSpPr>
        <p:spPr/>
        <p:txBody>
          <a:bodyPr/>
          <a:lstStyle/>
          <a:p>
            <a:fld id="{627D99E9-FA28-4A06-96CD-0C408EB8E088}" type="slidenum">
              <a:rPr lang="en-US" smtClean="0"/>
              <a:pPr/>
              <a:t>8</a:t>
            </a:fld>
            <a:endParaRPr lang="en-US"/>
          </a:p>
        </p:txBody>
      </p:sp>
    </p:spTree>
    <p:extLst>
      <p:ext uri="{BB962C8B-B14F-4D97-AF65-F5344CB8AC3E}">
        <p14:creationId xmlns:p14="http://schemas.microsoft.com/office/powerpoint/2010/main" val="3034740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627D99E9-FA28-4A06-96CD-0C408EB8E088}" type="slidenum">
              <a:rPr lang="en-US" smtClean="0"/>
              <a:pPr/>
              <a:t>9</a:t>
            </a:fld>
            <a:endParaRPr lang="en-US"/>
          </a:p>
        </p:txBody>
      </p:sp>
      <p:sp>
        <p:nvSpPr>
          <p:cNvPr id="5" name="Notes Placeholder 2"/>
          <p:cNvSpPr>
            <a:spLocks noGrp="1"/>
          </p:cNvSpPr>
          <p:nvPr>
            <p:ph type="body" idx="3"/>
          </p:nvPr>
        </p:nvSpPr>
        <p:spPr>
          <a:xfrm>
            <a:off x="920142" y="715962"/>
            <a:ext cx="5046663" cy="7649989"/>
          </a:xfrm>
          <a:solidFill>
            <a:schemeClr val="bg1"/>
          </a:solidFill>
        </p:spPr>
        <p:txBody>
          <a:bodyPr/>
          <a:lstStyle/>
          <a:p>
            <a:pPr defTabSz="924333">
              <a:lnSpc>
                <a:spcPct val="85000"/>
              </a:lnSpc>
              <a:spcBef>
                <a:spcPts val="0"/>
              </a:spcBef>
              <a:defRPr/>
            </a:pPr>
            <a:r>
              <a:rPr lang="en-US" dirty="0" smtClean="0"/>
              <a:t>So, my position in this debate is that we should not be working toward keeping the drawbridge open to increase the separation between </a:t>
            </a:r>
            <a:r>
              <a:rPr lang="en-US" dirty="0" err="1" smtClean="0"/>
              <a:t>counselling</a:t>
            </a:r>
            <a:r>
              <a:rPr lang="en-US" dirty="0" smtClean="0"/>
              <a:t> psychology and </a:t>
            </a:r>
            <a:r>
              <a:rPr lang="en-US" dirty="0" err="1" smtClean="0"/>
              <a:t>counselling</a:t>
            </a:r>
            <a:r>
              <a:rPr lang="en-US" dirty="0" smtClean="0"/>
              <a:t> therapy,</a:t>
            </a:r>
          </a:p>
          <a:p>
            <a:pPr lvl="1" defTabSz="924333">
              <a:lnSpc>
                <a:spcPct val="85000"/>
              </a:lnSpc>
              <a:spcBef>
                <a:spcPts val="0"/>
              </a:spcBef>
              <a:defRPr/>
            </a:pPr>
            <a:r>
              <a:rPr lang="en-US" baseline="0" dirty="0" smtClean="0"/>
              <a:t>But instead be closing the drawbridge; that is maintaining more open communication and collaboration between the two professions, working together while still recognizing that the two are distinct professions.</a:t>
            </a:r>
          </a:p>
          <a:p>
            <a:pPr lvl="1" defTabSz="924333">
              <a:lnSpc>
                <a:spcPct val="85000"/>
              </a:lnSpc>
              <a:spcBef>
                <a:spcPts val="0"/>
              </a:spcBef>
              <a:defRPr/>
            </a:pPr>
            <a:endParaRPr lang="en-US" baseline="0" dirty="0" smtClean="0"/>
          </a:p>
          <a:p>
            <a:pPr defTabSz="924333">
              <a:lnSpc>
                <a:spcPct val="85000"/>
              </a:lnSpc>
              <a:spcBef>
                <a:spcPts val="0"/>
              </a:spcBef>
              <a:defRPr/>
            </a:pPr>
            <a:r>
              <a:rPr lang="en-US" baseline="0" dirty="0" smtClean="0"/>
              <a:t>Will this muddy our identity and cause confusion among our students? Potentially, but it certainly doesn’t have to, if we discuss both professions, where they overlap and where they differ, in our training programs.</a:t>
            </a:r>
          </a:p>
          <a:p>
            <a:pPr lvl="1" defTabSz="924333">
              <a:lnSpc>
                <a:spcPct val="85000"/>
              </a:lnSpc>
              <a:spcBef>
                <a:spcPts val="0"/>
              </a:spcBef>
              <a:defRPr/>
            </a:pPr>
            <a:r>
              <a:rPr lang="en-US" baseline="0" dirty="0" smtClean="0"/>
              <a:t>Indeed, explicit discussions within our courses, combined with a willingness for faculty members to take on both identities for ourselves (rather than “</a:t>
            </a:r>
            <a:r>
              <a:rPr lang="en-US" baseline="0" dirty="0" err="1" smtClean="0"/>
              <a:t>othering</a:t>
            </a:r>
            <a:r>
              <a:rPr lang="en-US" baseline="0" dirty="0" smtClean="0"/>
              <a:t>” one side) may actually help students develop a clearer sense of identity.</a:t>
            </a:r>
          </a:p>
          <a:p>
            <a:pPr lvl="1" defTabSz="924333">
              <a:lnSpc>
                <a:spcPct val="85000"/>
              </a:lnSpc>
              <a:spcBef>
                <a:spcPts val="0"/>
              </a:spcBef>
              <a:defRPr/>
            </a:pPr>
            <a:endParaRPr lang="en-US" baseline="0" dirty="0" smtClean="0"/>
          </a:p>
          <a:p>
            <a:pPr defTabSz="924333">
              <a:lnSpc>
                <a:spcPct val="85000"/>
              </a:lnSpc>
              <a:spcBef>
                <a:spcPts val="0"/>
              </a:spcBef>
              <a:defRPr/>
            </a:pPr>
            <a:r>
              <a:rPr lang="en-US" baseline="0" dirty="0" smtClean="0"/>
              <a:t>When I finally got around to pursuing licensure and adopting the identity of “practitioner” I didn’t become any less of an academic; I added the “practitioner” identity onto my identities as a researcher and educator.</a:t>
            </a:r>
          </a:p>
          <a:p>
            <a:pPr lvl="1" defTabSz="924333">
              <a:lnSpc>
                <a:spcPct val="85000"/>
              </a:lnSpc>
              <a:spcBef>
                <a:spcPts val="0"/>
              </a:spcBef>
              <a:defRPr/>
            </a:pPr>
            <a:r>
              <a:rPr lang="en-US" baseline="0" dirty="0" smtClean="0"/>
              <a:t>Similarly, after I immigrated to Canada, I gradually added a Canadian cultural identity on top of my Chinese and Mexican cultures; I didn’t drop my previous cultural identities. Indeed, adopting a Canadian identity encouraged me to become more reflective about what it means to be Chinese and Mexican.</a:t>
            </a:r>
          </a:p>
          <a:p>
            <a:pPr lvl="2" defTabSz="924333">
              <a:lnSpc>
                <a:spcPct val="85000"/>
              </a:lnSpc>
              <a:spcBef>
                <a:spcPts val="0"/>
              </a:spcBef>
              <a:defRPr/>
            </a:pPr>
            <a:r>
              <a:rPr lang="en-US" baseline="0" dirty="0" smtClean="0"/>
              <a:t>In the same way, I believe it is possible to be “both/and”: I am a psychologist who also does </a:t>
            </a:r>
            <a:r>
              <a:rPr lang="en-US" baseline="0" dirty="0" err="1" smtClean="0"/>
              <a:t>counselling</a:t>
            </a:r>
            <a:r>
              <a:rPr lang="en-US" baseline="0" dirty="0" smtClean="0"/>
              <a:t>; I am a </a:t>
            </a:r>
            <a:r>
              <a:rPr lang="en-US" baseline="0" dirty="0" err="1" smtClean="0"/>
              <a:t>counsellor</a:t>
            </a:r>
            <a:r>
              <a:rPr lang="en-US" baseline="0" dirty="0" smtClean="0"/>
              <a:t> educator who also teaches students who are planning to pursue a PhD in </a:t>
            </a:r>
            <a:r>
              <a:rPr lang="en-US" baseline="0" dirty="0" err="1" smtClean="0"/>
              <a:t>Counselling</a:t>
            </a:r>
            <a:r>
              <a:rPr lang="en-US" baseline="0" dirty="0" smtClean="0"/>
              <a:t> Psychology down the road.</a:t>
            </a:r>
          </a:p>
          <a:p>
            <a:pPr lvl="3" defTabSz="924333">
              <a:lnSpc>
                <a:spcPct val="85000"/>
              </a:lnSpc>
              <a:spcBef>
                <a:spcPts val="0"/>
              </a:spcBef>
              <a:defRPr/>
            </a:pPr>
            <a:r>
              <a:rPr lang="en-US" baseline="0" dirty="0" smtClean="0"/>
              <a:t>And adopting both identities may actually lead to more reflective thinking about what it means to be a </a:t>
            </a:r>
            <a:r>
              <a:rPr lang="en-US" baseline="0" dirty="0" err="1" smtClean="0"/>
              <a:t>counselling</a:t>
            </a:r>
            <a:r>
              <a:rPr lang="en-US" baseline="0" dirty="0" smtClean="0"/>
              <a:t> psychologist.</a:t>
            </a:r>
          </a:p>
          <a:p>
            <a:pPr lvl="2" defTabSz="924333">
              <a:lnSpc>
                <a:spcPct val="85000"/>
              </a:lnSpc>
              <a:spcBef>
                <a:spcPts val="0"/>
              </a:spcBef>
              <a:defRPr/>
            </a:pPr>
            <a:endParaRPr lang="en-US" baseline="0" dirty="0" smtClean="0"/>
          </a:p>
          <a:p>
            <a:pPr defTabSz="924333">
              <a:lnSpc>
                <a:spcPct val="85000"/>
              </a:lnSpc>
              <a:spcBef>
                <a:spcPts val="0"/>
              </a:spcBef>
              <a:defRPr/>
            </a:pPr>
            <a:r>
              <a:rPr lang="en-US" baseline="0" dirty="0" smtClean="0"/>
              <a:t>So, what’s the way forward for us as </a:t>
            </a:r>
            <a:r>
              <a:rPr lang="en-US" baseline="0" dirty="0" err="1" smtClean="0"/>
              <a:t>counselling</a:t>
            </a:r>
            <a:r>
              <a:rPr lang="en-US" baseline="0" dirty="0" smtClean="0"/>
              <a:t> psychologists as we respond to what’s going on for us as </a:t>
            </a:r>
            <a:r>
              <a:rPr lang="en-US" baseline="0" dirty="0" err="1" smtClean="0"/>
              <a:t>counselling</a:t>
            </a:r>
            <a:r>
              <a:rPr lang="en-US" baseline="0" dirty="0" smtClean="0"/>
              <a:t> therapists and educators? Well, my position in the debate is that we should:</a:t>
            </a:r>
          </a:p>
          <a:p>
            <a:pPr marL="224942" indent="-224942" defTabSz="924333">
              <a:lnSpc>
                <a:spcPct val="85000"/>
              </a:lnSpc>
              <a:spcBef>
                <a:spcPts val="0"/>
              </a:spcBef>
              <a:buAutoNum type="alphaLcParenBoth"/>
              <a:defRPr/>
            </a:pPr>
            <a:r>
              <a:rPr lang="en-US" baseline="0" dirty="0" smtClean="0"/>
              <a:t>Become more comfortable with the idea of adopting multiple identities, rather than having to choose one or the other</a:t>
            </a:r>
          </a:p>
          <a:p>
            <a:pPr marL="449885" lvl="1" defTabSz="924333">
              <a:lnSpc>
                <a:spcPct val="85000"/>
              </a:lnSpc>
              <a:spcBef>
                <a:spcPts val="0"/>
              </a:spcBef>
              <a:defRPr/>
            </a:pPr>
            <a:r>
              <a:rPr lang="en-US" baseline="0" dirty="0" smtClean="0"/>
              <a:t>(b) Have respectful and explicit discussions about professional identities in our master’s-level classes, outlining both the </a:t>
            </a:r>
            <a:r>
              <a:rPr lang="en-US" baseline="0" dirty="0" err="1" smtClean="0"/>
              <a:t>distinctives</a:t>
            </a:r>
            <a:r>
              <a:rPr lang="en-US" baseline="0" dirty="0" smtClean="0"/>
              <a:t> and the overlaps between </a:t>
            </a:r>
            <a:r>
              <a:rPr lang="en-US" baseline="0" dirty="0" err="1" smtClean="0"/>
              <a:t>counselling</a:t>
            </a:r>
            <a:r>
              <a:rPr lang="en-US" baseline="0" dirty="0" smtClean="0"/>
              <a:t> psychology and </a:t>
            </a:r>
            <a:r>
              <a:rPr lang="en-US" baseline="0" dirty="0" err="1" smtClean="0"/>
              <a:t>counselling</a:t>
            </a:r>
            <a:r>
              <a:rPr lang="en-US" baseline="0" dirty="0" smtClean="0"/>
              <a:t> therapy</a:t>
            </a:r>
          </a:p>
          <a:p>
            <a:pPr marL="899770" lvl="2" defTabSz="924333">
              <a:lnSpc>
                <a:spcPct val="85000"/>
              </a:lnSpc>
              <a:spcBef>
                <a:spcPts val="0"/>
              </a:spcBef>
              <a:defRPr/>
            </a:pPr>
            <a:r>
              <a:rPr lang="en-US" baseline="0" dirty="0" smtClean="0"/>
              <a:t>(c) Create more opportunities for collaboration rather than conflict, and seeking to work together to address issues that affect all of us.</a:t>
            </a:r>
          </a:p>
          <a:p>
            <a:pPr marL="899770" lvl="2" defTabSz="924333">
              <a:lnSpc>
                <a:spcPct val="85000"/>
              </a:lnSpc>
              <a:spcBef>
                <a:spcPts val="0"/>
              </a:spcBef>
              <a:defRPr/>
            </a:pPr>
            <a:endParaRPr lang="en-US" baseline="0" dirty="0" smtClean="0"/>
          </a:p>
          <a:p>
            <a:pPr defTabSz="924333">
              <a:lnSpc>
                <a:spcPct val="85000"/>
              </a:lnSpc>
              <a:spcBef>
                <a:spcPts val="0"/>
              </a:spcBef>
              <a:defRPr/>
            </a:pPr>
            <a:r>
              <a:rPr lang="en-US" baseline="0" dirty="0" smtClean="0"/>
              <a:t>For example, one concrete step that the Section executive could take create a formal  liaison position with the CE chapter of CCPA, or add it on to the duties of one of the existing positions on the exec.</a:t>
            </a:r>
          </a:p>
          <a:p>
            <a:pPr marL="449885" lvl="1" defTabSz="924333">
              <a:lnSpc>
                <a:spcPct val="85000"/>
              </a:lnSpc>
              <a:spcBef>
                <a:spcPts val="0"/>
              </a:spcBef>
              <a:defRPr/>
            </a:pPr>
            <a:r>
              <a:rPr lang="en-US" baseline="0" dirty="0" smtClean="0"/>
              <a:t>[given that we have several members of the Chapter’s exec right here in the room, it probably won’t be too difficult to get that conversation going]</a:t>
            </a:r>
          </a:p>
          <a:p>
            <a:pPr lvl="2" defTabSz="924333">
              <a:lnSpc>
                <a:spcPct val="85000"/>
              </a:lnSpc>
              <a:spcBef>
                <a:spcPts val="0"/>
              </a:spcBef>
              <a:defRPr/>
            </a:pPr>
            <a:endParaRPr lang="en-US" baseline="0" dirty="0" smtClean="0"/>
          </a:p>
          <a:p>
            <a:pPr lvl="3">
              <a:lnSpc>
                <a:spcPct val="85000"/>
              </a:lnSpc>
              <a:spcBef>
                <a:spcPts val="0"/>
              </a:spcBef>
              <a:defRPr/>
            </a:pPr>
            <a:endParaRPr lang="en-US" baseline="0" dirty="0" smtClean="0"/>
          </a:p>
          <a:p>
            <a:pPr lvl="1">
              <a:lnSpc>
                <a:spcPct val="85000"/>
              </a:lnSpc>
              <a:spcBef>
                <a:spcPts val="0"/>
              </a:spcBef>
              <a:defRPr/>
            </a:pPr>
            <a:endParaRPr lang="en-US" dirty="0"/>
          </a:p>
        </p:txBody>
      </p:sp>
    </p:spTree>
    <p:extLst>
      <p:ext uri="{BB962C8B-B14F-4D97-AF65-F5344CB8AC3E}">
        <p14:creationId xmlns:p14="http://schemas.microsoft.com/office/powerpoint/2010/main" val="1144830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627D99E9-FA28-4A06-96CD-0C408EB8E088}" type="slidenum">
              <a:rPr lang="en-US" smtClean="0"/>
              <a:pPr/>
              <a:t>10</a:t>
            </a:fld>
            <a:endParaRPr lang="en-US"/>
          </a:p>
        </p:txBody>
      </p:sp>
    </p:spTree>
    <p:extLst>
      <p:ext uri="{BB962C8B-B14F-4D97-AF65-F5344CB8AC3E}">
        <p14:creationId xmlns:p14="http://schemas.microsoft.com/office/powerpoint/2010/main" val="3496712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57CBDB7-965D-4D23-A9E9-B96015CE09C1}" type="slidenum">
              <a:rPr lang="en-US"/>
              <a:pPr/>
              <a:t>‹#›</a:t>
            </a:fld>
            <a:endParaRPr lang="en-US"/>
          </a:p>
        </p:txBody>
      </p:sp>
    </p:spTree>
    <p:extLst>
      <p:ext uri="{BB962C8B-B14F-4D97-AF65-F5344CB8AC3E}">
        <p14:creationId xmlns:p14="http://schemas.microsoft.com/office/powerpoint/2010/main" val="853260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02F126B-1EBC-4AE4-98A8-805EB4F639AF}" type="slidenum">
              <a:rPr lang="en-US"/>
              <a:pPr/>
              <a:t>‹#›</a:t>
            </a:fld>
            <a:endParaRPr lang="en-US"/>
          </a:p>
        </p:txBody>
      </p:sp>
    </p:spTree>
    <p:extLst>
      <p:ext uri="{BB962C8B-B14F-4D97-AF65-F5344CB8AC3E}">
        <p14:creationId xmlns:p14="http://schemas.microsoft.com/office/powerpoint/2010/main" val="1266174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B9CE114-56F9-4BFD-8F6E-2CA0238CCCD9}" type="slidenum">
              <a:rPr lang="en-US"/>
              <a:pPr/>
              <a:t>‹#›</a:t>
            </a:fld>
            <a:endParaRPr lang="en-US"/>
          </a:p>
        </p:txBody>
      </p:sp>
    </p:spTree>
    <p:extLst>
      <p:ext uri="{BB962C8B-B14F-4D97-AF65-F5344CB8AC3E}">
        <p14:creationId xmlns:p14="http://schemas.microsoft.com/office/powerpoint/2010/main" val="481716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F1064E5-7F70-44AF-AE91-0496A2DBD97D}" type="slidenum">
              <a:rPr lang="en-US"/>
              <a:pPr/>
              <a:t>‹#›</a:t>
            </a:fld>
            <a:endParaRPr lang="en-US"/>
          </a:p>
        </p:txBody>
      </p:sp>
    </p:spTree>
    <p:extLst>
      <p:ext uri="{BB962C8B-B14F-4D97-AF65-F5344CB8AC3E}">
        <p14:creationId xmlns:p14="http://schemas.microsoft.com/office/powerpoint/2010/main" val="3834057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40602AA6-41B6-4BFA-972E-A607363C2950}" type="slidenum">
              <a:rPr lang="en-US"/>
              <a:pPr/>
              <a:t>‹#›</a:t>
            </a:fld>
            <a:endParaRPr lang="en-US"/>
          </a:p>
        </p:txBody>
      </p:sp>
    </p:spTree>
    <p:extLst>
      <p:ext uri="{BB962C8B-B14F-4D97-AF65-F5344CB8AC3E}">
        <p14:creationId xmlns:p14="http://schemas.microsoft.com/office/powerpoint/2010/main" val="2766092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37292107-D3CF-4477-A5CA-E02643341010}" type="slidenum">
              <a:rPr lang="en-US"/>
              <a:pPr/>
              <a:t>‹#›</a:t>
            </a:fld>
            <a:endParaRPr lang="en-US"/>
          </a:p>
        </p:txBody>
      </p:sp>
    </p:spTree>
    <p:extLst>
      <p:ext uri="{BB962C8B-B14F-4D97-AF65-F5344CB8AC3E}">
        <p14:creationId xmlns:p14="http://schemas.microsoft.com/office/powerpoint/2010/main" val="283855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E29DFE3B-37CD-4F0D-812E-B3CE2CE5AA58}" type="slidenum">
              <a:rPr lang="en-US"/>
              <a:pPr/>
              <a:t>‹#›</a:t>
            </a:fld>
            <a:endParaRPr lang="en-US"/>
          </a:p>
        </p:txBody>
      </p:sp>
    </p:spTree>
    <p:extLst>
      <p:ext uri="{BB962C8B-B14F-4D97-AF65-F5344CB8AC3E}">
        <p14:creationId xmlns:p14="http://schemas.microsoft.com/office/powerpoint/2010/main" val="548865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9466BF7-5862-493C-9C37-BC9D979A2035}" type="slidenum">
              <a:rPr lang="en-US"/>
              <a:pPr/>
              <a:t>‹#›</a:t>
            </a:fld>
            <a:endParaRPr lang="en-US"/>
          </a:p>
        </p:txBody>
      </p:sp>
    </p:spTree>
    <p:extLst>
      <p:ext uri="{BB962C8B-B14F-4D97-AF65-F5344CB8AC3E}">
        <p14:creationId xmlns:p14="http://schemas.microsoft.com/office/powerpoint/2010/main" val="1406488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7B535A1-BD8B-4345-B610-58AA154C002C}" type="slidenum">
              <a:rPr lang="en-US"/>
              <a:pPr/>
              <a:t>‹#›</a:t>
            </a:fld>
            <a:endParaRPr lang="en-US"/>
          </a:p>
        </p:txBody>
      </p:sp>
    </p:spTree>
    <p:extLst>
      <p:ext uri="{BB962C8B-B14F-4D97-AF65-F5344CB8AC3E}">
        <p14:creationId xmlns:p14="http://schemas.microsoft.com/office/powerpoint/2010/main" val="4062993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42E0044-FD25-4266-940C-A073A5F6E60A}" type="slidenum">
              <a:rPr lang="en-US"/>
              <a:pPr/>
              <a:t>‹#›</a:t>
            </a:fld>
            <a:endParaRPr lang="en-US"/>
          </a:p>
        </p:txBody>
      </p:sp>
    </p:spTree>
    <p:extLst>
      <p:ext uri="{BB962C8B-B14F-4D97-AF65-F5344CB8AC3E}">
        <p14:creationId xmlns:p14="http://schemas.microsoft.com/office/powerpoint/2010/main" val="124150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3B6C039-198D-4D80-A0E8-80474CA88340}" type="slidenum">
              <a:rPr lang="en-US"/>
              <a:pPr/>
              <a:t>‹#›</a:t>
            </a:fld>
            <a:endParaRPr lang="en-US"/>
          </a:p>
        </p:txBody>
      </p:sp>
    </p:spTree>
    <p:extLst>
      <p:ext uri="{BB962C8B-B14F-4D97-AF65-F5344CB8AC3E}">
        <p14:creationId xmlns:p14="http://schemas.microsoft.com/office/powerpoint/2010/main" val="863320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CA" smtClean="0"/>
              <a:t>Click to edit Master title style</a:t>
            </a:r>
            <a:endParaRPr lang="en-US"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ea typeface="+mn-ea"/>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ea typeface="+mn-ea"/>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D843E2EE-B2B9-46B4-90EF-FA49AED8323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7" descr="UNBRED+BLACK.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45375" y="4724400"/>
            <a:ext cx="1393825" cy="194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Title 3"/>
          <p:cNvSpPr txBox="1">
            <a:spLocks/>
          </p:cNvSpPr>
          <p:nvPr/>
        </p:nvSpPr>
        <p:spPr bwMode="auto">
          <a:xfrm>
            <a:off x="457200" y="836712"/>
            <a:ext cx="8229600" cy="2133600"/>
          </a:xfrm>
          <a:prstGeom prst="rect">
            <a:avLst/>
          </a:prstGeom>
          <a:noFill/>
          <a:ln w="9525">
            <a:noFill/>
            <a:miter lim="800000"/>
            <a:headEnd/>
            <a:tailEnd/>
          </a:ln>
        </p:spPr>
        <p:txBody>
          <a:bodyPr anchor="ctr"/>
          <a:lstStyle>
            <a:lvl1pPr eaLnBrk="0" hangingPunct="0">
              <a:defRPr sz="2400">
                <a:solidFill>
                  <a:schemeClr val="tx1"/>
                </a:solidFill>
                <a:latin typeface="Times New Roman" charset="0"/>
                <a:ea typeface="ＭＳ Ｐゴシック" charset="-128"/>
              </a:defRPr>
            </a:lvl1pPr>
            <a:lvl2pPr marL="37931725" indent="-37474525" eaLnBrk="0" hangingPunct="0">
              <a:defRPr sz="2400">
                <a:solidFill>
                  <a:schemeClr val="tx1"/>
                </a:solidFill>
                <a:latin typeface="Times New Roman" charset="0"/>
                <a:ea typeface="ＭＳ Ｐゴシック" charset="-128"/>
              </a:defRPr>
            </a:lvl2pPr>
            <a:lvl3pPr eaLnBrk="0" hangingPunct="0">
              <a:defRPr sz="2400">
                <a:solidFill>
                  <a:schemeClr val="tx1"/>
                </a:solidFill>
                <a:latin typeface="Times New Roman" charset="0"/>
                <a:ea typeface="ＭＳ Ｐゴシック" charset="-128"/>
              </a:defRPr>
            </a:lvl3pPr>
            <a:lvl4pPr eaLnBrk="0" hangingPunct="0">
              <a:defRPr sz="2400">
                <a:solidFill>
                  <a:schemeClr val="tx1"/>
                </a:solidFill>
                <a:latin typeface="Times New Roman" charset="0"/>
                <a:ea typeface="ＭＳ Ｐゴシック" charset="-128"/>
              </a:defRPr>
            </a:lvl4pPr>
            <a:lvl5pPr eaLnBrk="0" hangingPunct="0">
              <a:defRPr sz="2400">
                <a:solidFill>
                  <a:schemeClr val="tx1"/>
                </a:solidFill>
                <a:latin typeface="Times New Roman" charset="0"/>
                <a:ea typeface="ＭＳ Ｐゴシック" charset="-128"/>
              </a:defRPr>
            </a:lvl5pPr>
            <a:lvl6pPr marL="457200" eaLnBrk="0" fontAlgn="base" hangingPunct="0">
              <a:spcBef>
                <a:spcPct val="0"/>
              </a:spcBef>
              <a:spcAft>
                <a:spcPct val="0"/>
              </a:spcAft>
              <a:defRPr sz="2400">
                <a:solidFill>
                  <a:schemeClr val="tx1"/>
                </a:solidFill>
                <a:latin typeface="Times New Roman" charset="0"/>
                <a:ea typeface="ＭＳ Ｐゴシック" charset="-128"/>
              </a:defRPr>
            </a:lvl6pPr>
            <a:lvl7pPr marL="914400" eaLnBrk="0" fontAlgn="base" hangingPunct="0">
              <a:spcBef>
                <a:spcPct val="0"/>
              </a:spcBef>
              <a:spcAft>
                <a:spcPct val="0"/>
              </a:spcAft>
              <a:defRPr sz="2400">
                <a:solidFill>
                  <a:schemeClr val="tx1"/>
                </a:solidFill>
                <a:latin typeface="Times New Roman" charset="0"/>
                <a:ea typeface="ＭＳ Ｐゴシック" charset="-128"/>
              </a:defRPr>
            </a:lvl7pPr>
            <a:lvl8pPr marL="1371600" eaLnBrk="0" fontAlgn="base" hangingPunct="0">
              <a:spcBef>
                <a:spcPct val="0"/>
              </a:spcBef>
              <a:spcAft>
                <a:spcPct val="0"/>
              </a:spcAft>
              <a:defRPr sz="2400">
                <a:solidFill>
                  <a:schemeClr val="tx1"/>
                </a:solidFill>
                <a:latin typeface="Times New Roman" charset="0"/>
                <a:ea typeface="ＭＳ Ｐゴシック" charset="-128"/>
              </a:defRPr>
            </a:lvl8pPr>
            <a:lvl9pPr marL="18288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r>
              <a:rPr lang="en-US" sz="4400" b="1" dirty="0">
                <a:solidFill>
                  <a:srgbClr val="FF0000"/>
                </a:solidFill>
                <a:latin typeface="+mn-lt"/>
              </a:rPr>
              <a:t>Canadian </a:t>
            </a:r>
            <a:r>
              <a:rPr lang="en-US" sz="4400" b="1" dirty="0" err="1">
                <a:solidFill>
                  <a:srgbClr val="FF0000"/>
                </a:solidFill>
                <a:latin typeface="+mn-lt"/>
              </a:rPr>
              <a:t>Counselling</a:t>
            </a:r>
            <a:r>
              <a:rPr lang="en-US" sz="4400" b="1" dirty="0">
                <a:solidFill>
                  <a:srgbClr val="FF0000"/>
                </a:solidFill>
                <a:latin typeface="+mn-lt"/>
              </a:rPr>
              <a:t> Psychology: Recent Advancements &amp; Continuing Debates</a:t>
            </a:r>
            <a:endParaRPr lang="en-CA" sz="4000" b="1" dirty="0">
              <a:solidFill>
                <a:srgbClr val="FF0000"/>
              </a:solidFill>
              <a:latin typeface="+mn-lt"/>
            </a:endParaRPr>
          </a:p>
        </p:txBody>
      </p:sp>
      <p:sp>
        <p:nvSpPr>
          <p:cNvPr id="15364" name="TextBox 5"/>
          <p:cNvSpPr txBox="1">
            <a:spLocks noChangeArrowheads="1"/>
          </p:cNvSpPr>
          <p:nvPr/>
        </p:nvSpPr>
        <p:spPr bwMode="auto">
          <a:xfrm>
            <a:off x="1289050" y="3501008"/>
            <a:ext cx="65659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128"/>
              </a:defRPr>
            </a:lvl1pPr>
            <a:lvl2pPr marL="37931725" indent="-37474525" eaLnBrk="0" hangingPunct="0">
              <a:defRPr sz="2400">
                <a:solidFill>
                  <a:schemeClr val="tx1"/>
                </a:solidFill>
                <a:latin typeface="Times New Roman" charset="0"/>
                <a:ea typeface="ＭＳ Ｐゴシック" charset="-128"/>
              </a:defRPr>
            </a:lvl2pPr>
            <a:lvl3pPr eaLnBrk="0" hangingPunct="0">
              <a:defRPr sz="2400">
                <a:solidFill>
                  <a:schemeClr val="tx1"/>
                </a:solidFill>
                <a:latin typeface="Times New Roman" charset="0"/>
                <a:ea typeface="ＭＳ Ｐゴシック" charset="-128"/>
              </a:defRPr>
            </a:lvl3pPr>
            <a:lvl4pPr eaLnBrk="0" hangingPunct="0">
              <a:defRPr sz="2400">
                <a:solidFill>
                  <a:schemeClr val="tx1"/>
                </a:solidFill>
                <a:latin typeface="Times New Roman" charset="0"/>
                <a:ea typeface="ＭＳ Ｐゴシック" charset="-128"/>
              </a:defRPr>
            </a:lvl4pPr>
            <a:lvl5pPr eaLnBrk="0" hangingPunct="0">
              <a:defRPr sz="2400">
                <a:solidFill>
                  <a:schemeClr val="tx1"/>
                </a:solidFill>
                <a:latin typeface="Times New Roman" charset="0"/>
                <a:ea typeface="ＭＳ Ｐゴシック" charset="-128"/>
              </a:defRPr>
            </a:lvl5pPr>
            <a:lvl6pPr marL="457200" eaLnBrk="0" fontAlgn="base" hangingPunct="0">
              <a:spcBef>
                <a:spcPct val="0"/>
              </a:spcBef>
              <a:spcAft>
                <a:spcPct val="0"/>
              </a:spcAft>
              <a:defRPr sz="2400">
                <a:solidFill>
                  <a:schemeClr val="tx1"/>
                </a:solidFill>
                <a:latin typeface="Times New Roman" charset="0"/>
                <a:ea typeface="ＭＳ Ｐゴシック" charset="-128"/>
              </a:defRPr>
            </a:lvl6pPr>
            <a:lvl7pPr marL="914400" eaLnBrk="0" fontAlgn="base" hangingPunct="0">
              <a:spcBef>
                <a:spcPct val="0"/>
              </a:spcBef>
              <a:spcAft>
                <a:spcPct val="0"/>
              </a:spcAft>
              <a:defRPr sz="2400">
                <a:solidFill>
                  <a:schemeClr val="tx1"/>
                </a:solidFill>
                <a:latin typeface="Times New Roman" charset="0"/>
                <a:ea typeface="ＭＳ Ｐゴシック" charset="-128"/>
              </a:defRPr>
            </a:lvl7pPr>
            <a:lvl8pPr marL="1371600" eaLnBrk="0" fontAlgn="base" hangingPunct="0">
              <a:spcBef>
                <a:spcPct val="0"/>
              </a:spcBef>
              <a:spcAft>
                <a:spcPct val="0"/>
              </a:spcAft>
              <a:defRPr sz="2400">
                <a:solidFill>
                  <a:schemeClr val="tx1"/>
                </a:solidFill>
                <a:latin typeface="Times New Roman" charset="0"/>
                <a:ea typeface="ＭＳ Ｐゴシック" charset="-128"/>
              </a:defRPr>
            </a:lvl8pPr>
            <a:lvl9pPr marL="18288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r>
              <a:rPr lang="en-US" sz="3600" dirty="0">
                <a:solidFill>
                  <a:schemeClr val="tx2"/>
                </a:solidFill>
                <a:latin typeface="Calibri" charset="0"/>
              </a:rPr>
              <a:t>José </a:t>
            </a:r>
            <a:r>
              <a:rPr lang="en-US" sz="3600" dirty="0" smtClean="0">
                <a:solidFill>
                  <a:schemeClr val="tx2"/>
                </a:solidFill>
                <a:latin typeface="Calibri" charset="0"/>
              </a:rPr>
              <a:t>F. Domene</a:t>
            </a:r>
            <a:endParaRPr lang="en-US" sz="3600" dirty="0">
              <a:solidFill>
                <a:schemeClr val="tx2"/>
              </a:solidFill>
              <a:latin typeface="Calibri" charset="0"/>
            </a:endParaRPr>
          </a:p>
          <a:p>
            <a:pPr algn="ctr" eaLnBrk="1" hangingPunct="1"/>
            <a:endParaRPr lang="en-US" sz="1800" dirty="0">
              <a:solidFill>
                <a:schemeClr val="tx2"/>
              </a:solidFill>
              <a:latin typeface="Calibri" charset="0"/>
            </a:endParaRPr>
          </a:p>
          <a:p>
            <a:pPr algn="ctr" eaLnBrk="1" hangingPunct="1"/>
            <a:r>
              <a:rPr lang="en-US" sz="3600" dirty="0">
                <a:latin typeface="Calibri" charset="0"/>
              </a:rPr>
              <a:t>University of New </a:t>
            </a:r>
            <a:r>
              <a:rPr lang="en-US" sz="3600" dirty="0" smtClean="0">
                <a:latin typeface="Calibri" charset="0"/>
              </a:rPr>
              <a:t>Brunswick</a:t>
            </a:r>
          </a:p>
          <a:p>
            <a:pPr algn="ctr" eaLnBrk="1" hangingPunct="1"/>
            <a:r>
              <a:rPr lang="en-US" sz="3600" dirty="0" smtClean="0">
                <a:latin typeface="Calibri" charset="0"/>
              </a:rPr>
              <a:t>Fredericton, NB</a:t>
            </a:r>
            <a:endParaRPr lang="en-US" sz="3600" dirty="0">
              <a:latin typeface="Calibri"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0" y="0"/>
            <a:ext cx="9144000" cy="980728"/>
          </a:xfrm>
        </p:spPr>
        <p:txBody>
          <a:bodyPr/>
          <a:lstStyle/>
          <a:p>
            <a:pPr eaLnBrk="1" hangingPunct="1"/>
            <a:r>
              <a:rPr lang="en-US" sz="3600" dirty="0" smtClean="0">
                <a:solidFill>
                  <a:schemeClr val="accent1"/>
                </a:solidFill>
              </a:rPr>
              <a:t>Overview</a:t>
            </a:r>
          </a:p>
        </p:txBody>
      </p:sp>
      <p:sp>
        <p:nvSpPr>
          <p:cNvPr id="5" name="Rectangle 3"/>
          <p:cNvSpPr>
            <a:spLocks noGrp="1" noChangeArrowheads="1"/>
          </p:cNvSpPr>
          <p:nvPr>
            <p:ph idx="1"/>
          </p:nvPr>
        </p:nvSpPr>
        <p:spPr>
          <a:xfrm>
            <a:off x="9520" y="980728"/>
            <a:ext cx="9144000" cy="5877272"/>
          </a:xfrm>
        </p:spPr>
        <p:txBody>
          <a:bodyPr/>
          <a:lstStyle/>
          <a:p>
            <a:pPr eaLnBrk="1" hangingPunct="1">
              <a:lnSpc>
                <a:spcPct val="90000"/>
              </a:lnSpc>
              <a:spcBef>
                <a:spcPts val="1200"/>
              </a:spcBef>
              <a:buClr>
                <a:schemeClr val="accent1"/>
              </a:buClr>
            </a:pPr>
            <a:r>
              <a:rPr lang="en-CA" dirty="0" smtClean="0"/>
              <a:t>Growth as a distinct specialization in Canada</a:t>
            </a:r>
          </a:p>
          <a:p>
            <a:pPr eaLnBrk="1" hangingPunct="1">
              <a:lnSpc>
                <a:spcPct val="90000"/>
              </a:lnSpc>
              <a:spcBef>
                <a:spcPts val="1200"/>
              </a:spcBef>
              <a:buClr>
                <a:schemeClr val="accent1"/>
              </a:buClr>
            </a:pPr>
            <a:r>
              <a:rPr lang="en-CA" dirty="0" smtClean="0"/>
              <a:t>Development of a Canadian definition of counselling psychology</a:t>
            </a:r>
            <a:endParaRPr lang="en-US" dirty="0"/>
          </a:p>
          <a:p>
            <a:pPr eaLnBrk="1" hangingPunct="1">
              <a:lnSpc>
                <a:spcPct val="90000"/>
              </a:lnSpc>
              <a:spcBef>
                <a:spcPts val="1200"/>
              </a:spcBef>
              <a:buClr>
                <a:schemeClr val="accent1"/>
              </a:buClr>
            </a:pPr>
            <a:r>
              <a:rPr lang="en-US" dirty="0" smtClean="0"/>
              <a:t>Expansion of the Literature about the Profession in Canada</a:t>
            </a:r>
          </a:p>
          <a:p>
            <a:pPr eaLnBrk="1" hangingPunct="1">
              <a:lnSpc>
                <a:spcPct val="90000"/>
              </a:lnSpc>
              <a:spcBef>
                <a:spcPts val="1200"/>
              </a:spcBef>
              <a:buClr>
                <a:schemeClr val="accent1"/>
              </a:buClr>
            </a:pPr>
            <a:r>
              <a:rPr lang="en-US" dirty="0" smtClean="0"/>
              <a:t>What should we do about the </a:t>
            </a:r>
            <a:r>
              <a:rPr lang="en-US" dirty="0" err="1" smtClean="0"/>
              <a:t>predoctoral</a:t>
            </a:r>
            <a:r>
              <a:rPr lang="en-US" dirty="0" smtClean="0"/>
              <a:t> internship situation?</a:t>
            </a:r>
          </a:p>
          <a:p>
            <a:pPr eaLnBrk="1" hangingPunct="1">
              <a:lnSpc>
                <a:spcPct val="90000"/>
              </a:lnSpc>
              <a:spcBef>
                <a:spcPts val="1200"/>
              </a:spcBef>
              <a:buClr>
                <a:schemeClr val="accent1"/>
              </a:buClr>
            </a:pPr>
            <a:r>
              <a:rPr lang="en-US" dirty="0" smtClean="0"/>
              <a:t>What should our relationship </a:t>
            </a:r>
            <a:r>
              <a:rPr lang="en-US" dirty="0"/>
              <a:t>be </a:t>
            </a:r>
            <a:r>
              <a:rPr lang="en-US" dirty="0" smtClean="0"/>
              <a:t>with </a:t>
            </a:r>
            <a:r>
              <a:rPr lang="en-US" dirty="0" err="1" smtClean="0"/>
              <a:t>counselling</a:t>
            </a:r>
            <a:r>
              <a:rPr lang="en-US" dirty="0" smtClean="0"/>
              <a:t> &amp; </a:t>
            </a:r>
            <a:r>
              <a:rPr lang="en-US" dirty="0" err="1" smtClean="0"/>
              <a:t>counsellor</a:t>
            </a:r>
            <a:r>
              <a:rPr lang="en-US" dirty="0" smtClean="0"/>
              <a:t> education? </a:t>
            </a:r>
            <a:endParaRPr lang="en-CA" dirty="0" smtClean="0"/>
          </a:p>
        </p:txBody>
      </p:sp>
      <p:pic>
        <p:nvPicPr>
          <p:cNvPr id="6" name="Picture 4" descr="UNBRED+BLACK.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77200" y="5943600"/>
            <a:ext cx="838200"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51214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0" y="0"/>
            <a:ext cx="9144000" cy="980728"/>
          </a:xfrm>
        </p:spPr>
        <p:txBody>
          <a:bodyPr/>
          <a:lstStyle/>
          <a:p>
            <a:pPr eaLnBrk="1" hangingPunct="1"/>
            <a:r>
              <a:rPr lang="en-US" sz="3600" dirty="0" smtClean="0">
                <a:solidFill>
                  <a:schemeClr val="accent1"/>
                </a:solidFill>
              </a:rPr>
              <a:t>Growth as a Specialization in Canada</a:t>
            </a:r>
          </a:p>
        </p:txBody>
      </p:sp>
      <p:grpSp>
        <p:nvGrpSpPr>
          <p:cNvPr id="7" name="Group 6"/>
          <p:cNvGrpSpPr/>
          <p:nvPr/>
        </p:nvGrpSpPr>
        <p:grpSpPr>
          <a:xfrm>
            <a:off x="21801" y="980728"/>
            <a:ext cx="5040560" cy="3875299"/>
            <a:chOff x="303489" y="0"/>
            <a:chExt cx="8592750" cy="7563906"/>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489" y="0"/>
              <a:ext cx="8583224" cy="3181794"/>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489" y="3181794"/>
              <a:ext cx="8592750" cy="4382112"/>
            </a:xfrm>
            <a:prstGeom prst="rect">
              <a:avLst/>
            </a:prstGeom>
          </p:spPr>
        </p:pic>
      </p:grpSp>
      <p:graphicFrame>
        <p:nvGraphicFramePr>
          <p:cNvPr id="11" name="Chart 10"/>
          <p:cNvGraphicFramePr>
            <a:graphicFrameLocks/>
          </p:cNvGraphicFramePr>
          <p:nvPr>
            <p:extLst>
              <p:ext uri="{D42A27DB-BD31-4B8C-83A1-F6EECF244321}">
                <p14:modId xmlns:p14="http://schemas.microsoft.com/office/powerpoint/2010/main" val="3173469757"/>
              </p:ext>
            </p:extLst>
          </p:nvPr>
        </p:nvGraphicFramePr>
        <p:xfrm>
          <a:off x="3586057" y="2780928"/>
          <a:ext cx="5557943" cy="385394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5832225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UNBRED+BLACK.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77200" y="5943600"/>
            <a:ext cx="838200"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74568">
            <a:off x="363148" y="1037934"/>
            <a:ext cx="3720222" cy="456053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836658">
            <a:off x="5123901" y="1121092"/>
            <a:ext cx="3519031" cy="458895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48704" y="1786197"/>
            <a:ext cx="3543795" cy="4734586"/>
          </a:xfrm>
          <a:prstGeom prst="rect">
            <a:avLst/>
          </a:prstGeom>
          <a:ln w="38100">
            <a:solidFill>
              <a:schemeClr val="accent1"/>
            </a:solidFill>
          </a:ln>
        </p:spPr>
      </p:pic>
      <p:sp>
        <p:nvSpPr>
          <p:cNvPr id="4" name="Rectangle 2"/>
          <p:cNvSpPr>
            <a:spLocks noGrp="1" noChangeArrowheads="1"/>
          </p:cNvSpPr>
          <p:nvPr>
            <p:ph type="title"/>
          </p:nvPr>
        </p:nvSpPr>
        <p:spPr>
          <a:xfrm>
            <a:off x="0" y="0"/>
            <a:ext cx="9144000" cy="980728"/>
          </a:xfrm>
        </p:spPr>
        <p:txBody>
          <a:bodyPr/>
          <a:lstStyle/>
          <a:p>
            <a:pPr eaLnBrk="1" hangingPunct="1"/>
            <a:r>
              <a:rPr lang="en-US" sz="3600" dirty="0" smtClean="0">
                <a:solidFill>
                  <a:schemeClr val="accent1"/>
                </a:solidFill>
              </a:rPr>
              <a:t>Canadian Definition of </a:t>
            </a:r>
            <a:r>
              <a:rPr lang="en-US" sz="3600" dirty="0" err="1" smtClean="0">
                <a:solidFill>
                  <a:schemeClr val="accent1"/>
                </a:solidFill>
              </a:rPr>
              <a:t>Counselling</a:t>
            </a:r>
            <a:r>
              <a:rPr lang="en-US" sz="3600" dirty="0" smtClean="0">
                <a:solidFill>
                  <a:schemeClr val="accent1"/>
                </a:solidFill>
              </a:rPr>
              <a:t> Psychology</a:t>
            </a:r>
          </a:p>
        </p:txBody>
      </p:sp>
    </p:spTree>
    <p:extLst>
      <p:ext uri="{BB962C8B-B14F-4D97-AF65-F5344CB8AC3E}">
        <p14:creationId xmlns:p14="http://schemas.microsoft.com/office/powerpoint/2010/main" val="28495042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0" y="0"/>
            <a:ext cx="9144000" cy="980728"/>
          </a:xfrm>
        </p:spPr>
        <p:txBody>
          <a:bodyPr/>
          <a:lstStyle/>
          <a:p>
            <a:pPr eaLnBrk="1" hangingPunct="1"/>
            <a:r>
              <a:rPr lang="en-US" sz="3600" dirty="0" smtClean="0">
                <a:solidFill>
                  <a:schemeClr val="accent1"/>
                </a:solidFill>
              </a:rPr>
              <a:t>Expansion of the Literature about the Profession</a:t>
            </a:r>
          </a:p>
        </p:txBody>
      </p:sp>
      <p:pic>
        <p:nvPicPr>
          <p:cNvPr id="6" name="Picture 4" descr="UNBRED+BLACK.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77200" y="5943600"/>
            <a:ext cx="838200"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38539">
            <a:off x="-9000" y="1413987"/>
            <a:ext cx="5640626" cy="3600400"/>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620400">
            <a:off x="5251170" y="1320900"/>
            <a:ext cx="3456384" cy="517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oup 9"/>
          <p:cNvGrpSpPr/>
          <p:nvPr/>
        </p:nvGrpSpPr>
        <p:grpSpPr>
          <a:xfrm>
            <a:off x="1218441" y="4143686"/>
            <a:ext cx="3888432" cy="2621313"/>
            <a:chOff x="610327" y="3853466"/>
            <a:chExt cx="3601634" cy="2242906"/>
          </a:xfrm>
        </p:grpSpPr>
        <p:pic>
          <p:nvPicPr>
            <p:cNvPr id="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0327" y="3853466"/>
              <a:ext cx="1699170" cy="2242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09497" y="3853467"/>
              <a:ext cx="1902464" cy="2242905"/>
            </a:xfrm>
            <a:prstGeom prst="rect">
              <a:avLst/>
            </a:prstGeom>
          </p:spPr>
        </p:pic>
      </p:grpSp>
    </p:spTree>
    <p:extLst>
      <p:ext uri="{BB962C8B-B14F-4D97-AF65-F5344CB8AC3E}">
        <p14:creationId xmlns:p14="http://schemas.microsoft.com/office/powerpoint/2010/main" val="16229321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0" y="0"/>
            <a:ext cx="9144000" cy="980728"/>
          </a:xfrm>
        </p:spPr>
        <p:txBody>
          <a:bodyPr/>
          <a:lstStyle/>
          <a:p>
            <a:pPr eaLnBrk="1" hangingPunct="1"/>
            <a:r>
              <a:rPr lang="en-US" sz="3600" dirty="0" smtClean="0">
                <a:solidFill>
                  <a:srgbClr val="FF0000"/>
                </a:solidFill>
              </a:rPr>
              <a:t>The Pre-Doctoral Internship Situation</a:t>
            </a:r>
          </a:p>
        </p:txBody>
      </p:sp>
      <p:grpSp>
        <p:nvGrpSpPr>
          <p:cNvPr id="7" name="Group 6"/>
          <p:cNvGrpSpPr/>
          <p:nvPr/>
        </p:nvGrpSpPr>
        <p:grpSpPr>
          <a:xfrm>
            <a:off x="107504" y="1008819"/>
            <a:ext cx="4809126" cy="5693469"/>
            <a:chOff x="70181" y="-1028249"/>
            <a:chExt cx="8993483" cy="10717121"/>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81" y="-1028249"/>
              <a:ext cx="8983329" cy="5572903"/>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35" y="4544654"/>
              <a:ext cx="8983329" cy="5144218"/>
            </a:xfrm>
            <a:prstGeom prst="rect">
              <a:avLst/>
            </a:prstGeom>
          </p:spPr>
        </p:pic>
      </p:gr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0117" y="1008819"/>
            <a:ext cx="4133882" cy="3100411"/>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829079">
            <a:off x="4888756" y="3985640"/>
            <a:ext cx="1992106" cy="1988840"/>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654865">
            <a:off x="6815383" y="4567633"/>
            <a:ext cx="2151432" cy="2077123"/>
          </a:xfrm>
          <a:prstGeom prst="rect">
            <a:avLst/>
          </a:prstGeom>
        </p:spPr>
      </p:pic>
    </p:spTree>
    <p:extLst>
      <p:ext uri="{BB962C8B-B14F-4D97-AF65-F5344CB8AC3E}">
        <p14:creationId xmlns:p14="http://schemas.microsoft.com/office/powerpoint/2010/main" val="4060625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0" y="0"/>
            <a:ext cx="9144000" cy="980728"/>
          </a:xfrm>
        </p:spPr>
        <p:txBody>
          <a:bodyPr/>
          <a:lstStyle/>
          <a:p>
            <a:pPr eaLnBrk="1" hangingPunct="1"/>
            <a:r>
              <a:rPr lang="en-US" sz="3600" dirty="0" smtClean="0">
                <a:solidFill>
                  <a:srgbClr val="FF0000"/>
                </a:solidFill>
              </a:rPr>
              <a:t>The Pre-Doctoral Internship Situation (cont.)</a:t>
            </a:r>
          </a:p>
        </p:txBody>
      </p:sp>
    </p:spTree>
    <p:extLst>
      <p:ext uri="{BB962C8B-B14F-4D97-AF65-F5344CB8AC3E}">
        <p14:creationId xmlns:p14="http://schemas.microsoft.com/office/powerpoint/2010/main" val="3622059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0" y="0"/>
            <a:ext cx="9144000" cy="980728"/>
          </a:xfrm>
        </p:spPr>
        <p:txBody>
          <a:bodyPr/>
          <a:lstStyle/>
          <a:p>
            <a:pPr eaLnBrk="1" hangingPunct="1"/>
            <a:r>
              <a:rPr lang="en-US" sz="3600" dirty="0" smtClean="0">
                <a:solidFill>
                  <a:schemeClr val="accent1"/>
                </a:solidFill>
              </a:rPr>
              <a:t>Relationship with </a:t>
            </a:r>
            <a:r>
              <a:rPr lang="en-US" sz="3600" dirty="0" err="1" smtClean="0">
                <a:solidFill>
                  <a:schemeClr val="accent1"/>
                </a:solidFill>
              </a:rPr>
              <a:t>Counselling</a:t>
            </a:r>
            <a:r>
              <a:rPr lang="en-US" sz="3600" dirty="0">
                <a:solidFill>
                  <a:schemeClr val="accent1"/>
                </a:solidFill>
              </a:rPr>
              <a:t>-</a:t>
            </a:r>
            <a:r>
              <a:rPr lang="en-US" sz="3600" dirty="0" smtClean="0">
                <a:solidFill>
                  <a:schemeClr val="accent1"/>
                </a:solidFill>
              </a:rPr>
              <a:t>Psychotherapy </a:t>
            </a:r>
          </a:p>
        </p:txBody>
      </p:sp>
      <p:pic>
        <p:nvPicPr>
          <p:cNvPr id="6" name="Picture 4" descr="UNBRED+BLACK.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77200" y="5943600"/>
            <a:ext cx="838200"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 The Fort Pierce drawbridge opening for passage of the Harbor Branch ship Seward Johnson II.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990" y="979612"/>
            <a:ext cx="7771310" cy="5183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8668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64156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0" y="1052736"/>
            <a:ext cx="9144000" cy="280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pPr eaLnBrk="1" hangingPunct="1"/>
            <a:r>
              <a:rPr lang="en-US" sz="3600" dirty="0" smtClean="0">
                <a:solidFill>
                  <a:schemeClr val="accent1"/>
                </a:solidFill>
              </a:rPr>
              <a:t>Thanks </a:t>
            </a:r>
            <a:r>
              <a:rPr lang="en-US" sz="3600" smtClean="0">
                <a:solidFill>
                  <a:schemeClr val="accent1"/>
                </a:solidFill>
              </a:rPr>
              <a:t>for Listening</a:t>
            </a:r>
            <a:endParaRPr lang="en-US" sz="3600" dirty="0" smtClean="0">
              <a:solidFill>
                <a:schemeClr val="accent1"/>
              </a:solidFill>
            </a:endParaRPr>
          </a:p>
          <a:p>
            <a:pPr eaLnBrk="1" hangingPunct="1"/>
            <a:r>
              <a:rPr lang="en-US" sz="3600" dirty="0" smtClean="0">
                <a:solidFill>
                  <a:schemeClr val="accent1"/>
                </a:solidFill>
              </a:rPr>
              <a:t>&amp;</a:t>
            </a:r>
            <a:endParaRPr lang="en-US" sz="3600" dirty="0">
              <a:solidFill>
                <a:schemeClr val="accent1"/>
              </a:solidFill>
            </a:endParaRPr>
          </a:p>
          <a:p>
            <a:pPr eaLnBrk="1" hangingPunct="1"/>
            <a:r>
              <a:rPr lang="en-US" sz="3600" dirty="0" smtClean="0">
                <a:solidFill>
                  <a:schemeClr val="accent1"/>
                </a:solidFill>
              </a:rPr>
              <a:t>Time for Discussion</a:t>
            </a:r>
          </a:p>
        </p:txBody>
      </p:sp>
      <p:pic>
        <p:nvPicPr>
          <p:cNvPr id="5" name="Picture 4" descr="UNBRED+BLACK.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77200" y="5943600"/>
            <a:ext cx="838200"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9940345"/>
      </p:ext>
    </p:extLst>
  </p:cSld>
  <p:clrMapOvr>
    <a:masterClrMapping/>
  </p:clrMapOvr>
</p:sld>
</file>

<file path=ppt/theme/theme1.xml><?xml version="1.0" encoding="utf-8"?>
<a:theme xmlns:a="http://schemas.openxmlformats.org/drawingml/2006/main" name="Office Theme">
  <a:themeElements>
    <a:clrScheme name="Custom 1 2">
      <a:dk1>
        <a:sysClr val="windowText" lastClr="000000"/>
      </a:dk1>
      <a:lt1>
        <a:sysClr val="window" lastClr="FFFFFF"/>
      </a:lt1>
      <a:dk2>
        <a:srgbClr val="000000"/>
      </a:dk2>
      <a:lt2>
        <a:srgbClr val="FFFF00"/>
      </a:lt2>
      <a:accent1>
        <a:srgbClr val="FF0000"/>
      </a:accent1>
      <a:accent2>
        <a:srgbClr val="0080FF"/>
      </a:accent2>
      <a:accent3>
        <a:srgbClr val="FFCC66"/>
      </a:accent3>
      <a:accent4>
        <a:srgbClr val="800000"/>
      </a:accent4>
      <a:accent5>
        <a:srgbClr val="CC66FF"/>
      </a:accent5>
      <a:accent6>
        <a:srgbClr val="008000"/>
      </a:accent6>
      <a:hlink>
        <a:srgbClr val="66FFCC"/>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6446</TotalTime>
  <Words>2854</Words>
  <Application>Microsoft Office PowerPoint</Application>
  <PresentationFormat>On-screen Show (4:3)</PresentationFormat>
  <Paragraphs>156</Paragraphs>
  <Slides>10</Slides>
  <Notes>10</Notes>
  <HiddenSlides>2</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ＭＳ Ｐゴシック</vt:lpstr>
      <vt:lpstr>Arial</vt:lpstr>
      <vt:lpstr>Calibri</vt:lpstr>
      <vt:lpstr>Times New Roman</vt:lpstr>
      <vt:lpstr>Office Theme</vt:lpstr>
      <vt:lpstr>PowerPoint Presentation</vt:lpstr>
      <vt:lpstr>Overview</vt:lpstr>
      <vt:lpstr>Growth as a Specialization in Canada</vt:lpstr>
      <vt:lpstr>Canadian Definition of Counselling Psychology</vt:lpstr>
      <vt:lpstr>Expansion of the Literature about the Profession</vt:lpstr>
      <vt:lpstr>The Pre-Doctoral Internship Situation</vt:lpstr>
      <vt:lpstr>The Pre-Doctoral Internship Situation (cont.)</vt:lpstr>
      <vt:lpstr>Relationship with Counselling-Psychotherapy </vt:lpstr>
      <vt:lpstr>PowerPoint Presentation</vt:lpstr>
      <vt:lpstr>PowerPoint Presentation</vt:lpstr>
    </vt:vector>
  </TitlesOfParts>
  <Company>Families First</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One: Introduction to Psychotherapy and Counseling Theory and Technique</dc:title>
  <dc:creator>John Sommers-Flanagan</dc:creator>
  <cp:lastModifiedBy>Rob Bedi</cp:lastModifiedBy>
  <cp:revision>468</cp:revision>
  <cp:lastPrinted>2014-06-09T01:01:33Z</cp:lastPrinted>
  <dcterms:created xsi:type="dcterms:W3CDTF">2011-10-26T15:36:59Z</dcterms:created>
  <dcterms:modified xsi:type="dcterms:W3CDTF">2014-06-09T01:01:51Z</dcterms:modified>
</cp:coreProperties>
</file>